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1" r:id="rId2"/>
    <p:sldId id="259" r:id="rId3"/>
    <p:sldId id="256" r:id="rId4"/>
    <p:sldId id="262" r:id="rId5"/>
    <p:sldId id="285" r:id="rId6"/>
    <p:sldId id="258" r:id="rId7"/>
    <p:sldId id="293" r:id="rId8"/>
    <p:sldId id="289" r:id="rId9"/>
    <p:sldId id="305" r:id="rId10"/>
    <p:sldId id="286" r:id="rId11"/>
    <p:sldId id="287" r:id="rId12"/>
    <p:sldId id="288" r:id="rId13"/>
    <p:sldId id="263" r:id="rId14"/>
    <p:sldId id="264" r:id="rId15"/>
    <p:sldId id="260" r:id="rId16"/>
    <p:sldId id="267" r:id="rId17"/>
    <p:sldId id="269" r:id="rId18"/>
    <p:sldId id="268" r:id="rId19"/>
    <p:sldId id="270" r:id="rId20"/>
    <p:sldId id="271" r:id="rId21"/>
    <p:sldId id="294" r:id="rId22"/>
    <p:sldId id="302" r:id="rId23"/>
    <p:sldId id="266" r:id="rId24"/>
    <p:sldId id="283" r:id="rId25"/>
    <p:sldId id="277" r:id="rId26"/>
    <p:sldId id="276" r:id="rId27"/>
    <p:sldId id="296" r:id="rId28"/>
    <p:sldId id="281" r:id="rId29"/>
    <p:sldId id="282" r:id="rId30"/>
    <p:sldId id="303" r:id="rId31"/>
    <p:sldId id="295" r:id="rId32"/>
    <p:sldId id="275" r:id="rId33"/>
    <p:sldId id="292" r:id="rId34"/>
    <p:sldId id="291" r:id="rId35"/>
    <p:sldId id="297" r:id="rId36"/>
    <p:sldId id="298" r:id="rId37"/>
    <p:sldId id="299" r:id="rId38"/>
    <p:sldId id="300" r:id="rId39"/>
    <p:sldId id="301" r:id="rId40"/>
    <p:sldId id="274" r:id="rId41"/>
    <p:sldId id="306" r:id="rId42"/>
    <p:sldId id="307" r:id="rId43"/>
    <p:sldId id="308" r:id="rId44"/>
    <p:sldId id="265" r:id="rId45"/>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iddels stil 4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72236" autoAdjust="0"/>
  </p:normalViewPr>
  <p:slideViewPr>
    <p:cSldViewPr snapToGrid="0">
      <p:cViewPr varScale="1">
        <p:scale>
          <a:sx n="118" d="100"/>
          <a:sy n="118" d="100"/>
        </p:scale>
        <p:origin x="22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9EE26-995F-493A-AF5E-61BF5D94685A}"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nb-NO"/>
        </a:p>
      </dgm:t>
    </dgm:pt>
    <dgm:pt modelId="{B06A64B9-C803-408D-8DFB-18083CFFA03D}">
      <dgm:prSet phldrT="[Tekst]"/>
      <dgm:spPr/>
      <dgm:t>
        <a:bodyPr/>
        <a:lstStyle/>
        <a:p>
          <a:r>
            <a:rPr lang="en-US" dirty="0" smtClean="0"/>
            <a:t>Naturlig </a:t>
          </a:r>
          <a:r>
            <a:rPr lang="en-US" dirty="0" err="1" smtClean="0"/>
            <a:t>aldringsprosess</a:t>
          </a:r>
          <a:endParaRPr lang="nb-NO" dirty="0"/>
        </a:p>
      </dgm:t>
    </dgm:pt>
    <dgm:pt modelId="{EF0B5AA7-3E80-4C47-989E-A96AC2DC6F33}" type="parTrans" cxnId="{99560C37-A2F1-4577-8CF4-051EAE114D86}">
      <dgm:prSet/>
      <dgm:spPr/>
      <dgm:t>
        <a:bodyPr/>
        <a:lstStyle/>
        <a:p>
          <a:endParaRPr lang="nb-NO"/>
        </a:p>
      </dgm:t>
    </dgm:pt>
    <dgm:pt modelId="{8DAB9EE7-AAF4-4523-9E1E-C80F4DAB5A5A}" type="sibTrans" cxnId="{99560C37-A2F1-4577-8CF4-051EAE114D86}">
      <dgm:prSet/>
      <dgm:spPr/>
      <dgm:t>
        <a:bodyPr/>
        <a:lstStyle/>
        <a:p>
          <a:endParaRPr lang="nb-NO"/>
        </a:p>
      </dgm:t>
    </dgm:pt>
    <dgm:pt modelId="{F8565891-1565-4D39-9F37-288EFB73E927}">
      <dgm:prSet phldrT="[Tekst]"/>
      <dgm:spPr/>
      <dgm:t>
        <a:bodyPr/>
        <a:lstStyle/>
        <a:p>
          <a:r>
            <a:rPr lang="en-US" dirty="0" smtClean="0"/>
            <a:t>Ledsaget av sykdom</a:t>
          </a:r>
          <a:endParaRPr lang="nb-NO" dirty="0"/>
        </a:p>
      </dgm:t>
    </dgm:pt>
    <dgm:pt modelId="{186082C1-8514-4AF0-A865-85767C3B524E}" type="parTrans" cxnId="{CFA3E048-484A-494D-8FFF-77D34351061A}">
      <dgm:prSet/>
      <dgm:spPr/>
      <dgm:t>
        <a:bodyPr/>
        <a:lstStyle/>
        <a:p>
          <a:endParaRPr lang="nb-NO"/>
        </a:p>
      </dgm:t>
    </dgm:pt>
    <dgm:pt modelId="{F5ED5A5E-C5F8-4A0F-8E03-19D03047C580}" type="sibTrans" cxnId="{CFA3E048-484A-494D-8FFF-77D34351061A}">
      <dgm:prSet/>
      <dgm:spPr/>
      <dgm:t>
        <a:bodyPr/>
        <a:lstStyle/>
        <a:p>
          <a:endParaRPr lang="nb-NO"/>
        </a:p>
      </dgm:t>
    </dgm:pt>
    <dgm:pt modelId="{A71C373C-3CB9-4EBF-85E5-513D7011C9AF}">
      <dgm:prSet phldrT="[Tekst]"/>
      <dgm:spPr/>
      <dgm:t>
        <a:bodyPr/>
        <a:lstStyle/>
        <a:p>
          <a:r>
            <a:rPr lang="en-US" dirty="0" smtClean="0"/>
            <a:t>Påvirkes </a:t>
          </a:r>
          <a:r>
            <a:rPr lang="en-US" dirty="0" err="1" smtClean="0"/>
            <a:t>funsjonsnivå</a:t>
          </a:r>
          <a:endParaRPr lang="nb-NO" dirty="0"/>
        </a:p>
      </dgm:t>
    </dgm:pt>
    <dgm:pt modelId="{B0CB4D13-7570-44B9-A76A-458347A2DF22}" type="parTrans" cxnId="{BBC61CA5-B399-4A90-A529-78F8299EA654}">
      <dgm:prSet/>
      <dgm:spPr/>
      <dgm:t>
        <a:bodyPr/>
        <a:lstStyle/>
        <a:p>
          <a:endParaRPr lang="nb-NO"/>
        </a:p>
      </dgm:t>
    </dgm:pt>
    <dgm:pt modelId="{CBE706F3-E0D9-4A04-8A0B-A92942B2D20E}" type="sibTrans" cxnId="{BBC61CA5-B399-4A90-A529-78F8299EA654}">
      <dgm:prSet/>
      <dgm:spPr/>
      <dgm:t>
        <a:bodyPr/>
        <a:lstStyle/>
        <a:p>
          <a:endParaRPr lang="nb-NO"/>
        </a:p>
      </dgm:t>
    </dgm:pt>
    <dgm:pt modelId="{CF504EDE-33F5-4604-B94C-B91AC602A49A}">
      <dgm:prSet phldrT="[Tekst]"/>
      <dgm:spPr/>
      <dgm:t>
        <a:bodyPr/>
        <a:lstStyle/>
        <a:p>
          <a:r>
            <a:rPr lang="en-US" dirty="0" smtClean="0"/>
            <a:t>Funksjonssvikt</a:t>
          </a:r>
          <a:endParaRPr lang="nb-NO" dirty="0"/>
        </a:p>
      </dgm:t>
    </dgm:pt>
    <dgm:pt modelId="{EF3ECB00-8DB2-474D-9564-A4D2760ADF5B}" type="parTrans" cxnId="{41C34693-7A15-4BC3-A786-01189C366977}">
      <dgm:prSet/>
      <dgm:spPr/>
      <dgm:t>
        <a:bodyPr/>
        <a:lstStyle/>
        <a:p>
          <a:endParaRPr lang="nb-NO"/>
        </a:p>
      </dgm:t>
    </dgm:pt>
    <dgm:pt modelId="{744432D7-2C40-46B3-9608-341D145F8DC0}" type="sibTrans" cxnId="{41C34693-7A15-4BC3-A786-01189C366977}">
      <dgm:prSet/>
      <dgm:spPr/>
      <dgm:t>
        <a:bodyPr/>
        <a:lstStyle/>
        <a:p>
          <a:endParaRPr lang="nb-NO"/>
        </a:p>
      </dgm:t>
    </dgm:pt>
    <dgm:pt modelId="{A25ACF19-DF42-4D5A-BE2A-1F6CF2C929CA}" type="pres">
      <dgm:prSet presAssocID="{2729EE26-995F-493A-AF5E-61BF5D94685A}" presName="cycle" presStyleCnt="0">
        <dgm:presLayoutVars>
          <dgm:dir/>
          <dgm:resizeHandles val="exact"/>
        </dgm:presLayoutVars>
      </dgm:prSet>
      <dgm:spPr/>
      <dgm:t>
        <a:bodyPr/>
        <a:lstStyle/>
        <a:p>
          <a:endParaRPr lang="nb-NO"/>
        </a:p>
      </dgm:t>
    </dgm:pt>
    <dgm:pt modelId="{AD30BF5C-CAFE-4B72-AE51-619EF17C5265}" type="pres">
      <dgm:prSet presAssocID="{B06A64B9-C803-408D-8DFB-18083CFFA03D}" presName="node" presStyleLbl="node1" presStyleIdx="0" presStyleCnt="4">
        <dgm:presLayoutVars>
          <dgm:bulletEnabled val="1"/>
        </dgm:presLayoutVars>
      </dgm:prSet>
      <dgm:spPr/>
      <dgm:t>
        <a:bodyPr/>
        <a:lstStyle/>
        <a:p>
          <a:endParaRPr lang="nb-NO"/>
        </a:p>
      </dgm:t>
    </dgm:pt>
    <dgm:pt modelId="{3E234514-D92C-40FA-9174-64CB06F91151}" type="pres">
      <dgm:prSet presAssocID="{B06A64B9-C803-408D-8DFB-18083CFFA03D}" presName="spNode" presStyleCnt="0"/>
      <dgm:spPr/>
    </dgm:pt>
    <dgm:pt modelId="{C4010729-078F-4498-B983-925A587C9701}" type="pres">
      <dgm:prSet presAssocID="{8DAB9EE7-AAF4-4523-9E1E-C80F4DAB5A5A}" presName="sibTrans" presStyleLbl="sibTrans1D1" presStyleIdx="0" presStyleCnt="4"/>
      <dgm:spPr/>
      <dgm:t>
        <a:bodyPr/>
        <a:lstStyle/>
        <a:p>
          <a:endParaRPr lang="nb-NO"/>
        </a:p>
      </dgm:t>
    </dgm:pt>
    <dgm:pt modelId="{67CE108B-B194-423D-AC6E-153784D090A2}" type="pres">
      <dgm:prSet presAssocID="{F8565891-1565-4D39-9F37-288EFB73E927}" presName="node" presStyleLbl="node1" presStyleIdx="1" presStyleCnt="4">
        <dgm:presLayoutVars>
          <dgm:bulletEnabled val="1"/>
        </dgm:presLayoutVars>
      </dgm:prSet>
      <dgm:spPr/>
      <dgm:t>
        <a:bodyPr/>
        <a:lstStyle/>
        <a:p>
          <a:endParaRPr lang="nb-NO"/>
        </a:p>
      </dgm:t>
    </dgm:pt>
    <dgm:pt modelId="{190E857F-EF4A-4CC9-A066-D712EAC51D98}" type="pres">
      <dgm:prSet presAssocID="{F8565891-1565-4D39-9F37-288EFB73E927}" presName="spNode" presStyleCnt="0"/>
      <dgm:spPr/>
    </dgm:pt>
    <dgm:pt modelId="{E7CFE537-A901-44BC-B9D4-D05CD742C898}" type="pres">
      <dgm:prSet presAssocID="{F5ED5A5E-C5F8-4A0F-8E03-19D03047C580}" presName="sibTrans" presStyleLbl="sibTrans1D1" presStyleIdx="1" presStyleCnt="4"/>
      <dgm:spPr/>
      <dgm:t>
        <a:bodyPr/>
        <a:lstStyle/>
        <a:p>
          <a:endParaRPr lang="nb-NO"/>
        </a:p>
      </dgm:t>
    </dgm:pt>
    <dgm:pt modelId="{6F18FF38-8B6A-4EC5-B8DC-9172EFDB4264}" type="pres">
      <dgm:prSet presAssocID="{A71C373C-3CB9-4EBF-85E5-513D7011C9AF}" presName="node" presStyleLbl="node1" presStyleIdx="2" presStyleCnt="4">
        <dgm:presLayoutVars>
          <dgm:bulletEnabled val="1"/>
        </dgm:presLayoutVars>
      </dgm:prSet>
      <dgm:spPr/>
      <dgm:t>
        <a:bodyPr/>
        <a:lstStyle/>
        <a:p>
          <a:endParaRPr lang="nb-NO"/>
        </a:p>
      </dgm:t>
    </dgm:pt>
    <dgm:pt modelId="{F1E6EB34-D4C6-4EB4-80C6-0C1144F544D4}" type="pres">
      <dgm:prSet presAssocID="{A71C373C-3CB9-4EBF-85E5-513D7011C9AF}" presName="spNode" presStyleCnt="0"/>
      <dgm:spPr/>
    </dgm:pt>
    <dgm:pt modelId="{962B615B-7B22-43E9-BA33-AC34F38AD46C}" type="pres">
      <dgm:prSet presAssocID="{CBE706F3-E0D9-4A04-8A0B-A92942B2D20E}" presName="sibTrans" presStyleLbl="sibTrans1D1" presStyleIdx="2" presStyleCnt="4"/>
      <dgm:spPr/>
      <dgm:t>
        <a:bodyPr/>
        <a:lstStyle/>
        <a:p>
          <a:endParaRPr lang="nb-NO"/>
        </a:p>
      </dgm:t>
    </dgm:pt>
    <dgm:pt modelId="{578519EA-B907-45BF-8536-9B5243B1D5D2}" type="pres">
      <dgm:prSet presAssocID="{CF504EDE-33F5-4604-B94C-B91AC602A49A}" presName="node" presStyleLbl="node1" presStyleIdx="3" presStyleCnt="4">
        <dgm:presLayoutVars>
          <dgm:bulletEnabled val="1"/>
        </dgm:presLayoutVars>
      </dgm:prSet>
      <dgm:spPr/>
      <dgm:t>
        <a:bodyPr/>
        <a:lstStyle/>
        <a:p>
          <a:endParaRPr lang="nb-NO"/>
        </a:p>
      </dgm:t>
    </dgm:pt>
    <dgm:pt modelId="{C74AEB4D-939F-4ECE-B5BB-B54D51259C8E}" type="pres">
      <dgm:prSet presAssocID="{CF504EDE-33F5-4604-B94C-B91AC602A49A}" presName="spNode" presStyleCnt="0"/>
      <dgm:spPr/>
    </dgm:pt>
    <dgm:pt modelId="{59302F30-182D-4F11-9B26-380793483D3C}" type="pres">
      <dgm:prSet presAssocID="{744432D7-2C40-46B3-9608-341D145F8DC0}" presName="sibTrans" presStyleLbl="sibTrans1D1" presStyleIdx="3" presStyleCnt="4"/>
      <dgm:spPr/>
      <dgm:t>
        <a:bodyPr/>
        <a:lstStyle/>
        <a:p>
          <a:endParaRPr lang="nb-NO"/>
        </a:p>
      </dgm:t>
    </dgm:pt>
  </dgm:ptLst>
  <dgm:cxnLst>
    <dgm:cxn modelId="{E32C59B8-D98C-48BD-AD5C-9496E5B314EA}" type="presOf" srcId="{CF504EDE-33F5-4604-B94C-B91AC602A49A}" destId="{578519EA-B907-45BF-8536-9B5243B1D5D2}" srcOrd="0" destOrd="0" presId="urn:microsoft.com/office/officeart/2005/8/layout/cycle5"/>
    <dgm:cxn modelId="{7778458D-88D1-410B-98AE-33403449D254}" type="presOf" srcId="{A71C373C-3CB9-4EBF-85E5-513D7011C9AF}" destId="{6F18FF38-8B6A-4EC5-B8DC-9172EFDB4264}" srcOrd="0" destOrd="0" presId="urn:microsoft.com/office/officeart/2005/8/layout/cycle5"/>
    <dgm:cxn modelId="{BBC61CA5-B399-4A90-A529-78F8299EA654}" srcId="{2729EE26-995F-493A-AF5E-61BF5D94685A}" destId="{A71C373C-3CB9-4EBF-85E5-513D7011C9AF}" srcOrd="2" destOrd="0" parTransId="{B0CB4D13-7570-44B9-A76A-458347A2DF22}" sibTransId="{CBE706F3-E0D9-4A04-8A0B-A92942B2D20E}"/>
    <dgm:cxn modelId="{41C34693-7A15-4BC3-A786-01189C366977}" srcId="{2729EE26-995F-493A-AF5E-61BF5D94685A}" destId="{CF504EDE-33F5-4604-B94C-B91AC602A49A}" srcOrd="3" destOrd="0" parTransId="{EF3ECB00-8DB2-474D-9564-A4D2760ADF5B}" sibTransId="{744432D7-2C40-46B3-9608-341D145F8DC0}"/>
    <dgm:cxn modelId="{99560C37-A2F1-4577-8CF4-051EAE114D86}" srcId="{2729EE26-995F-493A-AF5E-61BF5D94685A}" destId="{B06A64B9-C803-408D-8DFB-18083CFFA03D}" srcOrd="0" destOrd="0" parTransId="{EF0B5AA7-3E80-4C47-989E-A96AC2DC6F33}" sibTransId="{8DAB9EE7-AAF4-4523-9E1E-C80F4DAB5A5A}"/>
    <dgm:cxn modelId="{1BF6CAA3-36FC-468F-8376-88B8A42C94BE}" type="presOf" srcId="{2729EE26-995F-493A-AF5E-61BF5D94685A}" destId="{A25ACF19-DF42-4D5A-BE2A-1F6CF2C929CA}" srcOrd="0" destOrd="0" presId="urn:microsoft.com/office/officeart/2005/8/layout/cycle5"/>
    <dgm:cxn modelId="{3223CD55-1CA8-42B0-BEEC-C6A2410B0072}" type="presOf" srcId="{F5ED5A5E-C5F8-4A0F-8E03-19D03047C580}" destId="{E7CFE537-A901-44BC-B9D4-D05CD742C898}" srcOrd="0" destOrd="0" presId="urn:microsoft.com/office/officeart/2005/8/layout/cycle5"/>
    <dgm:cxn modelId="{227A940D-71BC-4E83-9DCD-49835226A2B3}" type="presOf" srcId="{8DAB9EE7-AAF4-4523-9E1E-C80F4DAB5A5A}" destId="{C4010729-078F-4498-B983-925A587C9701}" srcOrd="0" destOrd="0" presId="urn:microsoft.com/office/officeart/2005/8/layout/cycle5"/>
    <dgm:cxn modelId="{DA5CEE98-D428-4FF8-8228-A775C0A8A34E}" type="presOf" srcId="{F8565891-1565-4D39-9F37-288EFB73E927}" destId="{67CE108B-B194-423D-AC6E-153784D090A2}" srcOrd="0" destOrd="0" presId="urn:microsoft.com/office/officeart/2005/8/layout/cycle5"/>
    <dgm:cxn modelId="{276B1E64-7D5A-4F42-8C9D-21E1A05BCFF2}" type="presOf" srcId="{B06A64B9-C803-408D-8DFB-18083CFFA03D}" destId="{AD30BF5C-CAFE-4B72-AE51-619EF17C5265}" srcOrd="0" destOrd="0" presId="urn:microsoft.com/office/officeart/2005/8/layout/cycle5"/>
    <dgm:cxn modelId="{B2218654-AF3E-49F2-9CB7-8C6CD79C39CC}" type="presOf" srcId="{744432D7-2C40-46B3-9608-341D145F8DC0}" destId="{59302F30-182D-4F11-9B26-380793483D3C}" srcOrd="0" destOrd="0" presId="urn:microsoft.com/office/officeart/2005/8/layout/cycle5"/>
    <dgm:cxn modelId="{901B9F91-952D-4388-87DA-D67444E29159}" type="presOf" srcId="{CBE706F3-E0D9-4A04-8A0B-A92942B2D20E}" destId="{962B615B-7B22-43E9-BA33-AC34F38AD46C}" srcOrd="0" destOrd="0" presId="urn:microsoft.com/office/officeart/2005/8/layout/cycle5"/>
    <dgm:cxn modelId="{CFA3E048-484A-494D-8FFF-77D34351061A}" srcId="{2729EE26-995F-493A-AF5E-61BF5D94685A}" destId="{F8565891-1565-4D39-9F37-288EFB73E927}" srcOrd="1" destOrd="0" parTransId="{186082C1-8514-4AF0-A865-85767C3B524E}" sibTransId="{F5ED5A5E-C5F8-4A0F-8E03-19D03047C580}"/>
    <dgm:cxn modelId="{C940A551-6014-4CA6-9E57-5E0301079DC8}" type="presParOf" srcId="{A25ACF19-DF42-4D5A-BE2A-1F6CF2C929CA}" destId="{AD30BF5C-CAFE-4B72-AE51-619EF17C5265}" srcOrd="0" destOrd="0" presId="urn:microsoft.com/office/officeart/2005/8/layout/cycle5"/>
    <dgm:cxn modelId="{E489BC31-6464-4147-AE7B-A30DA7C9577A}" type="presParOf" srcId="{A25ACF19-DF42-4D5A-BE2A-1F6CF2C929CA}" destId="{3E234514-D92C-40FA-9174-64CB06F91151}" srcOrd="1" destOrd="0" presId="urn:microsoft.com/office/officeart/2005/8/layout/cycle5"/>
    <dgm:cxn modelId="{3FC13276-3AB3-434E-B6FA-72C97AB5E755}" type="presParOf" srcId="{A25ACF19-DF42-4D5A-BE2A-1F6CF2C929CA}" destId="{C4010729-078F-4498-B983-925A587C9701}" srcOrd="2" destOrd="0" presId="urn:microsoft.com/office/officeart/2005/8/layout/cycle5"/>
    <dgm:cxn modelId="{E7E82A66-F395-44AB-813B-292A6096EC34}" type="presParOf" srcId="{A25ACF19-DF42-4D5A-BE2A-1F6CF2C929CA}" destId="{67CE108B-B194-423D-AC6E-153784D090A2}" srcOrd="3" destOrd="0" presId="urn:microsoft.com/office/officeart/2005/8/layout/cycle5"/>
    <dgm:cxn modelId="{C70AD4E4-C46F-4440-8B5F-95FAAA0D618A}" type="presParOf" srcId="{A25ACF19-DF42-4D5A-BE2A-1F6CF2C929CA}" destId="{190E857F-EF4A-4CC9-A066-D712EAC51D98}" srcOrd="4" destOrd="0" presId="urn:microsoft.com/office/officeart/2005/8/layout/cycle5"/>
    <dgm:cxn modelId="{EF027FE9-359C-4DC1-817B-FBFBA693903E}" type="presParOf" srcId="{A25ACF19-DF42-4D5A-BE2A-1F6CF2C929CA}" destId="{E7CFE537-A901-44BC-B9D4-D05CD742C898}" srcOrd="5" destOrd="0" presId="urn:microsoft.com/office/officeart/2005/8/layout/cycle5"/>
    <dgm:cxn modelId="{468FEA4B-FEAA-439A-B434-ACB347437510}" type="presParOf" srcId="{A25ACF19-DF42-4D5A-BE2A-1F6CF2C929CA}" destId="{6F18FF38-8B6A-4EC5-B8DC-9172EFDB4264}" srcOrd="6" destOrd="0" presId="urn:microsoft.com/office/officeart/2005/8/layout/cycle5"/>
    <dgm:cxn modelId="{9A962945-3191-460C-8C8D-8030DD68C2FD}" type="presParOf" srcId="{A25ACF19-DF42-4D5A-BE2A-1F6CF2C929CA}" destId="{F1E6EB34-D4C6-4EB4-80C6-0C1144F544D4}" srcOrd="7" destOrd="0" presId="urn:microsoft.com/office/officeart/2005/8/layout/cycle5"/>
    <dgm:cxn modelId="{96B84CED-B914-4C83-B029-8DBDF8BF5A03}" type="presParOf" srcId="{A25ACF19-DF42-4D5A-BE2A-1F6CF2C929CA}" destId="{962B615B-7B22-43E9-BA33-AC34F38AD46C}" srcOrd="8" destOrd="0" presId="urn:microsoft.com/office/officeart/2005/8/layout/cycle5"/>
    <dgm:cxn modelId="{DEE7B962-D50C-4A4C-A35F-EC55DD80713A}" type="presParOf" srcId="{A25ACF19-DF42-4D5A-BE2A-1F6CF2C929CA}" destId="{578519EA-B907-45BF-8536-9B5243B1D5D2}" srcOrd="9" destOrd="0" presId="urn:microsoft.com/office/officeart/2005/8/layout/cycle5"/>
    <dgm:cxn modelId="{918B4F90-CE4C-4B9A-9CBC-BF223345518D}" type="presParOf" srcId="{A25ACF19-DF42-4D5A-BE2A-1F6CF2C929CA}" destId="{C74AEB4D-939F-4ECE-B5BB-B54D51259C8E}" srcOrd="10" destOrd="0" presId="urn:microsoft.com/office/officeart/2005/8/layout/cycle5"/>
    <dgm:cxn modelId="{482D1693-E005-45FB-AD43-EA482918754F}" type="presParOf" srcId="{A25ACF19-DF42-4D5A-BE2A-1F6CF2C929CA}" destId="{59302F30-182D-4F11-9B26-380793483D3C}"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0BF5C-CAFE-4B72-AE51-619EF17C5265}">
      <dsp:nvSpPr>
        <dsp:cNvPr id="0" name=""/>
        <dsp:cNvSpPr/>
      </dsp:nvSpPr>
      <dsp:spPr>
        <a:xfrm>
          <a:off x="3740231" y="467"/>
          <a:ext cx="1953027" cy="126946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Naturlig </a:t>
          </a:r>
          <a:r>
            <a:rPr lang="en-US" sz="2100" kern="1200" dirty="0" err="1" smtClean="0"/>
            <a:t>aldringsprosess</a:t>
          </a:r>
          <a:endParaRPr lang="nb-NO" sz="2100" kern="1200" dirty="0"/>
        </a:p>
      </dsp:txBody>
      <dsp:txXfrm>
        <a:off x="3802201" y="62437"/>
        <a:ext cx="1829087" cy="1145527"/>
      </dsp:txXfrm>
    </dsp:sp>
    <dsp:sp modelId="{C4010729-078F-4498-B983-925A587C9701}">
      <dsp:nvSpPr>
        <dsp:cNvPr id="0" name=""/>
        <dsp:cNvSpPr/>
      </dsp:nvSpPr>
      <dsp:spPr>
        <a:xfrm>
          <a:off x="2620982" y="635200"/>
          <a:ext cx="4191525" cy="4191525"/>
        </a:xfrm>
        <a:custGeom>
          <a:avLst/>
          <a:gdLst/>
          <a:ahLst/>
          <a:cxnLst/>
          <a:rect l="0" t="0" r="0" b="0"/>
          <a:pathLst>
            <a:path>
              <a:moveTo>
                <a:pt x="3341421" y="410368"/>
              </a:moveTo>
              <a:arcTo wR="2095762" hR="2095762" stAng="18388066" swAng="1632372"/>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7CE108B-B194-423D-AC6E-153784D090A2}">
      <dsp:nvSpPr>
        <dsp:cNvPr id="0" name=""/>
        <dsp:cNvSpPr/>
      </dsp:nvSpPr>
      <dsp:spPr>
        <a:xfrm>
          <a:off x="5835994" y="2096229"/>
          <a:ext cx="1953027" cy="1269467"/>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Ledsaget av sykdom</a:t>
          </a:r>
          <a:endParaRPr lang="nb-NO" sz="2100" kern="1200" dirty="0"/>
        </a:p>
      </dsp:txBody>
      <dsp:txXfrm>
        <a:off x="5897964" y="2158199"/>
        <a:ext cx="1829087" cy="1145527"/>
      </dsp:txXfrm>
    </dsp:sp>
    <dsp:sp modelId="{E7CFE537-A901-44BC-B9D4-D05CD742C898}">
      <dsp:nvSpPr>
        <dsp:cNvPr id="0" name=""/>
        <dsp:cNvSpPr/>
      </dsp:nvSpPr>
      <dsp:spPr>
        <a:xfrm>
          <a:off x="2620982" y="635200"/>
          <a:ext cx="4191525" cy="4191525"/>
        </a:xfrm>
        <a:custGeom>
          <a:avLst/>
          <a:gdLst/>
          <a:ahLst/>
          <a:cxnLst/>
          <a:rect l="0" t="0" r="0" b="0"/>
          <a:pathLst>
            <a:path>
              <a:moveTo>
                <a:pt x="3974163" y="3025188"/>
              </a:moveTo>
              <a:arcTo wR="2095762" hR="2095762" stAng="1579562" swAng="1632372"/>
            </a:path>
          </a:pathLst>
        </a:custGeom>
        <a:noFill/>
        <a:ln w="6350" cap="flat" cmpd="sng" algn="ctr">
          <a:solidFill>
            <a:schemeClr val="accent4">
              <a:hueOff val="3266964"/>
              <a:satOff val="-13592"/>
              <a:lumOff val="320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F18FF38-8B6A-4EC5-B8DC-9172EFDB4264}">
      <dsp:nvSpPr>
        <dsp:cNvPr id="0" name=""/>
        <dsp:cNvSpPr/>
      </dsp:nvSpPr>
      <dsp:spPr>
        <a:xfrm>
          <a:off x="3740231" y="4191992"/>
          <a:ext cx="1953027" cy="1269467"/>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Påvirkes </a:t>
          </a:r>
          <a:r>
            <a:rPr lang="en-US" sz="2100" kern="1200" dirty="0" err="1" smtClean="0"/>
            <a:t>funsjonsnivå</a:t>
          </a:r>
          <a:endParaRPr lang="nb-NO" sz="2100" kern="1200" dirty="0"/>
        </a:p>
      </dsp:txBody>
      <dsp:txXfrm>
        <a:off x="3802201" y="4253962"/>
        <a:ext cx="1829087" cy="1145527"/>
      </dsp:txXfrm>
    </dsp:sp>
    <dsp:sp modelId="{962B615B-7B22-43E9-BA33-AC34F38AD46C}">
      <dsp:nvSpPr>
        <dsp:cNvPr id="0" name=""/>
        <dsp:cNvSpPr/>
      </dsp:nvSpPr>
      <dsp:spPr>
        <a:xfrm>
          <a:off x="2620982" y="635200"/>
          <a:ext cx="4191525" cy="4191525"/>
        </a:xfrm>
        <a:custGeom>
          <a:avLst/>
          <a:gdLst/>
          <a:ahLst/>
          <a:cxnLst/>
          <a:rect l="0" t="0" r="0" b="0"/>
          <a:pathLst>
            <a:path>
              <a:moveTo>
                <a:pt x="850103" y="3781156"/>
              </a:moveTo>
              <a:arcTo wR="2095762" hR="2095762" stAng="7588066" swAng="1632372"/>
            </a:path>
          </a:pathLst>
        </a:custGeom>
        <a:noFill/>
        <a:ln w="6350" cap="flat" cmpd="sng" algn="ctr">
          <a:solidFill>
            <a:schemeClr val="accent4">
              <a:hueOff val="6533927"/>
              <a:satOff val="-27185"/>
              <a:lumOff val="64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78519EA-B907-45BF-8536-9B5243B1D5D2}">
      <dsp:nvSpPr>
        <dsp:cNvPr id="0" name=""/>
        <dsp:cNvSpPr/>
      </dsp:nvSpPr>
      <dsp:spPr>
        <a:xfrm>
          <a:off x="1644468" y="2096229"/>
          <a:ext cx="1953027" cy="126946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Funksjonssvikt</a:t>
          </a:r>
          <a:endParaRPr lang="nb-NO" sz="2100" kern="1200" dirty="0"/>
        </a:p>
      </dsp:txBody>
      <dsp:txXfrm>
        <a:off x="1706438" y="2158199"/>
        <a:ext cx="1829087" cy="1145527"/>
      </dsp:txXfrm>
    </dsp:sp>
    <dsp:sp modelId="{59302F30-182D-4F11-9B26-380793483D3C}">
      <dsp:nvSpPr>
        <dsp:cNvPr id="0" name=""/>
        <dsp:cNvSpPr/>
      </dsp:nvSpPr>
      <dsp:spPr>
        <a:xfrm>
          <a:off x="2620982" y="635200"/>
          <a:ext cx="4191525" cy="4191525"/>
        </a:xfrm>
        <a:custGeom>
          <a:avLst/>
          <a:gdLst/>
          <a:ahLst/>
          <a:cxnLst/>
          <a:rect l="0" t="0" r="0" b="0"/>
          <a:pathLst>
            <a:path>
              <a:moveTo>
                <a:pt x="217362" y="1166336"/>
              </a:moveTo>
              <a:arcTo wR="2095762" hR="2095762" stAng="12379562" swAng="1632372"/>
            </a:path>
          </a:pathLst>
        </a:custGeom>
        <a:noFill/>
        <a:ln w="6350" cap="flat" cmpd="sng" algn="ctr">
          <a:solidFill>
            <a:schemeClr val="accent4">
              <a:hueOff val="9800891"/>
              <a:satOff val="-40777"/>
              <a:lumOff val="960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E1D6284F-BA75-4682-8855-7FEB1ABE8461}" type="datetimeFigureOut">
              <a:rPr lang="en-US" smtClean="0"/>
              <a:t>1/30/2023</a:t>
            </a:fld>
            <a:endParaRPr lang="en-US"/>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3C6EE094-39BC-40F9-B0F9-7A505CF9FCA2}" type="slidenum">
              <a:rPr lang="en-US" smtClean="0"/>
              <a:t>‹#›</a:t>
            </a:fld>
            <a:endParaRPr lang="en-US"/>
          </a:p>
        </p:txBody>
      </p:sp>
    </p:spTree>
    <p:extLst>
      <p:ext uri="{BB962C8B-B14F-4D97-AF65-F5344CB8AC3E}">
        <p14:creationId xmlns:p14="http://schemas.microsoft.com/office/powerpoint/2010/main" val="328934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n.uio.no/ibv/tjenester/kunnskap/plantefys/leksikon/t/tid.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mn.uio.no/ibv/tjenester/kunnskap/plantefys/leksikon/s/sensorisk-sanseinformasjon.html" TargetMode="External"/><Relationship Id="rId5" Type="http://schemas.openxmlformats.org/officeDocument/2006/relationships/hyperlink" Target="https://www.mn.uio.no/ibv/tjenester/kunnskap/plantefys/leksikon/l/lysosom.html" TargetMode="External"/><Relationship Id="rId4" Type="http://schemas.openxmlformats.org/officeDocument/2006/relationships/hyperlink" Target="https://www.mn.uio.no/ibv/tjenester/kunnskap/plantefys/leksikon/u/utviklingsbiologi-hos-dyr.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kursbygger.ihelse.net/?startcourseid=1153&amp;track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Føste</a:t>
            </a:r>
            <a:r>
              <a:rPr lang="en-US" baseline="0" dirty="0" smtClean="0"/>
              <a:t> del tar ca 50 min m case</a:t>
            </a:r>
          </a:p>
          <a:p>
            <a:r>
              <a:rPr lang="en-US" baseline="0" dirty="0" smtClean="0"/>
              <a:t>Andre del tar </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a:t>
            </a:fld>
            <a:endParaRPr lang="en-US" dirty="0"/>
          </a:p>
        </p:txBody>
      </p:sp>
    </p:spTree>
    <p:extLst>
      <p:ext uri="{BB962C8B-B14F-4D97-AF65-F5344CB8AC3E}">
        <p14:creationId xmlns:p14="http://schemas.microsoft.com/office/powerpoint/2010/main" val="407527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10</a:t>
            </a:fld>
            <a:endParaRPr lang="en-US"/>
          </a:p>
        </p:txBody>
      </p:sp>
    </p:spTree>
    <p:extLst>
      <p:ext uri="{BB962C8B-B14F-4D97-AF65-F5344CB8AC3E}">
        <p14:creationId xmlns:p14="http://schemas.microsoft.com/office/powerpoint/2010/main" val="105681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11</a:t>
            </a:fld>
            <a:endParaRPr lang="en-US"/>
          </a:p>
        </p:txBody>
      </p:sp>
    </p:spTree>
    <p:extLst>
      <p:ext uri="{BB962C8B-B14F-4D97-AF65-F5344CB8AC3E}">
        <p14:creationId xmlns:p14="http://schemas.microsoft.com/office/powerpoint/2010/main" val="366648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smtClean="0"/>
              <a:t>Spør</a:t>
            </a:r>
            <a:r>
              <a:rPr lang="en-US" dirty="0" smtClean="0"/>
              <a:t> om </a:t>
            </a:r>
            <a:r>
              <a:rPr lang="en-US" dirty="0" err="1" smtClean="0"/>
              <a:t>dette</a:t>
            </a:r>
            <a:r>
              <a:rPr lang="en-US" dirty="0" smtClean="0"/>
              <a:t> </a:t>
            </a:r>
            <a:r>
              <a:rPr lang="en-US" dirty="0" err="1" smtClean="0"/>
              <a:t>er</a:t>
            </a:r>
            <a:r>
              <a:rPr lang="en-US" baseline="0" dirty="0" smtClean="0"/>
              <a:t> </a:t>
            </a:r>
            <a:r>
              <a:rPr lang="en-US" baseline="0" dirty="0" err="1" smtClean="0"/>
              <a:t>noe</a:t>
            </a:r>
            <a:r>
              <a:rPr lang="en-US" baseline="0" dirty="0" smtClean="0"/>
              <a:t> de </a:t>
            </a:r>
            <a:r>
              <a:rPr lang="en-US" baseline="0" dirty="0" err="1" smtClean="0"/>
              <a:t>kjenenr</a:t>
            </a:r>
            <a:r>
              <a:rPr lang="en-US" baseline="0" dirty="0" smtClean="0"/>
              <a:t> </a:t>
            </a:r>
            <a:r>
              <a:rPr lang="en-US" baseline="0" dirty="0" err="1" smtClean="0"/>
              <a:t>seg</a:t>
            </a:r>
            <a:r>
              <a:rPr lang="en-US" baseline="0" dirty="0" smtClean="0"/>
              <a:t> </a:t>
            </a:r>
            <a:r>
              <a:rPr lang="en-US" baseline="0" dirty="0" err="1" smtClean="0"/>
              <a:t>igjen</a:t>
            </a:r>
            <a:r>
              <a:rPr lang="en-US" baseline="0" dirty="0" smtClean="0"/>
              <a:t> </a:t>
            </a:r>
            <a:r>
              <a:rPr lang="en-US" baseline="0" dirty="0" err="1" smtClean="0"/>
              <a:t>i</a:t>
            </a:r>
            <a:r>
              <a:rPr lang="en-US" baseline="0" dirty="0" smtClean="0"/>
              <a:t>? </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12</a:t>
            </a:fld>
            <a:endParaRPr lang="en-US"/>
          </a:p>
        </p:txBody>
      </p:sp>
    </p:spTree>
    <p:extLst>
      <p:ext uri="{BB962C8B-B14F-4D97-AF65-F5344CB8AC3E}">
        <p14:creationId xmlns:p14="http://schemas.microsoft.com/office/powerpoint/2010/main" val="1994022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3C6EE094-39BC-40F9-B0F9-7A505CF9FCA2}" type="slidenum">
              <a:rPr lang="en-US" smtClean="0"/>
              <a:t>13</a:t>
            </a:fld>
            <a:endParaRPr lang="en-US"/>
          </a:p>
        </p:txBody>
      </p:sp>
    </p:spTree>
    <p:extLst>
      <p:ext uri="{BB962C8B-B14F-4D97-AF65-F5344CB8AC3E}">
        <p14:creationId xmlns:p14="http://schemas.microsoft.com/office/powerpoint/2010/main" val="396101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smtClean="0"/>
              <a:t>Symptomer</a:t>
            </a:r>
            <a:r>
              <a:rPr lang="en-US" dirty="0" smtClean="0"/>
              <a:t> </a:t>
            </a:r>
            <a:r>
              <a:rPr lang="en-US" dirty="0" err="1" smtClean="0"/>
              <a:t>og</a:t>
            </a:r>
            <a:r>
              <a:rPr lang="en-US" dirty="0" smtClean="0"/>
              <a:t> </a:t>
            </a:r>
            <a:r>
              <a:rPr lang="en-US" dirty="0" err="1" smtClean="0"/>
              <a:t>vanlige</a:t>
            </a:r>
            <a:r>
              <a:rPr lang="en-US" dirty="0" smtClean="0"/>
              <a:t> </a:t>
            </a:r>
            <a:r>
              <a:rPr lang="en-US" dirty="0" err="1" smtClean="0"/>
              <a:t>årsaker</a:t>
            </a:r>
            <a:r>
              <a:rPr lang="en-US" dirty="0" smtClean="0"/>
              <a:t> </a:t>
            </a:r>
            <a:r>
              <a:rPr lang="en-US" dirty="0" err="1" smtClean="0"/>
              <a:t>til</a:t>
            </a:r>
            <a:r>
              <a:rPr lang="en-US" dirty="0" smtClean="0"/>
              <a:t> at </a:t>
            </a:r>
            <a:r>
              <a:rPr lang="en-US" dirty="0" err="1" smtClean="0"/>
              <a:t>eldre</a:t>
            </a:r>
            <a:r>
              <a:rPr lang="en-US" dirty="0" smtClean="0"/>
              <a:t> tar </a:t>
            </a:r>
            <a:r>
              <a:rPr lang="en-US" dirty="0" err="1" smtClean="0"/>
              <a:t>kontakt</a:t>
            </a:r>
            <a:r>
              <a:rPr lang="en-US" dirty="0" smtClean="0"/>
              <a:t> </a:t>
            </a:r>
            <a:r>
              <a:rPr lang="en-US" dirty="0" err="1" smtClean="0"/>
              <a:t>er</a:t>
            </a:r>
            <a:r>
              <a:rPr lang="en-US" dirty="0" smtClean="0"/>
              <a:t> : </a:t>
            </a:r>
          </a:p>
          <a:p>
            <a:pPr marL="228600" indent="-228600">
              <a:buAutoNum type="arabicPeriod"/>
            </a:pPr>
            <a:r>
              <a:rPr lang="en-US" dirty="0" err="1" smtClean="0"/>
              <a:t>Generelle</a:t>
            </a:r>
            <a:r>
              <a:rPr lang="en-US" dirty="0" smtClean="0"/>
              <a:t> </a:t>
            </a:r>
            <a:r>
              <a:rPr lang="en-US" dirty="0" err="1" smtClean="0"/>
              <a:t>symptomer</a:t>
            </a:r>
            <a:r>
              <a:rPr lang="en-US" dirty="0" smtClean="0"/>
              <a:t> </a:t>
            </a:r>
            <a:r>
              <a:rPr lang="en-US" dirty="0" err="1" smtClean="0"/>
              <a:t>og</a:t>
            </a:r>
            <a:r>
              <a:rPr lang="en-US" dirty="0" smtClean="0"/>
              <a:t> </a:t>
            </a:r>
            <a:r>
              <a:rPr lang="en-US" dirty="0" err="1" smtClean="0"/>
              <a:t>plager</a:t>
            </a:r>
            <a:endParaRPr lang="en-US" dirty="0" smtClean="0"/>
          </a:p>
          <a:p>
            <a:pPr marL="228600" indent="-228600">
              <a:buAutoNum type="arabicPeriod"/>
            </a:pPr>
            <a:r>
              <a:rPr lang="en-US" dirty="0" err="1" smtClean="0"/>
              <a:t>Redusert</a:t>
            </a:r>
            <a:r>
              <a:rPr lang="en-US" baseline="0" dirty="0" smtClean="0"/>
              <a:t> </a:t>
            </a:r>
            <a:r>
              <a:rPr lang="en-US" baseline="0" dirty="0" err="1" smtClean="0"/>
              <a:t>funksjonsevne</a:t>
            </a:r>
            <a:endParaRPr lang="en-US" baseline="0" dirty="0" smtClean="0"/>
          </a:p>
          <a:p>
            <a:pPr marL="228600" indent="-228600">
              <a:buAutoNum type="arabicPeriod"/>
            </a:pPr>
            <a:endParaRPr lang="en-US" baseline="0" dirty="0" smtClean="0"/>
          </a:p>
          <a:p>
            <a:pPr fontAlgn="base"/>
            <a:r>
              <a:rPr lang="nb-NO" sz="1200" b="0" i="0" kern="1200" dirty="0" smtClean="0">
                <a:solidFill>
                  <a:schemeClr val="tx1"/>
                </a:solidFill>
                <a:effectLst/>
                <a:latin typeface="+mn-lt"/>
                <a:ea typeface="+mn-ea"/>
                <a:cs typeface="+mn-cs"/>
              </a:rPr>
              <a:t>Kontaktårsaker som </a:t>
            </a:r>
            <a:r>
              <a:rPr lang="nb-NO" sz="1200" b="1" i="0" kern="1200" dirty="0" smtClean="0">
                <a:solidFill>
                  <a:schemeClr val="tx1"/>
                </a:solidFill>
                <a:effectLst/>
                <a:latin typeface="+mn-lt"/>
                <a:ea typeface="+mn-ea"/>
                <a:cs typeface="+mn-cs"/>
              </a:rPr>
              <a:t>redusert funksjonsevne</a:t>
            </a:r>
            <a:r>
              <a:rPr lang="nb-NO" sz="1200" b="0" i="0" kern="1200" dirty="0" smtClean="0">
                <a:solidFill>
                  <a:schemeClr val="tx1"/>
                </a:solidFill>
                <a:effectLst/>
                <a:latin typeface="+mn-lt"/>
                <a:ea typeface="+mn-ea"/>
                <a:cs typeface="+mn-cs"/>
              </a:rPr>
              <a:t> og </a:t>
            </a:r>
            <a:r>
              <a:rPr lang="nb-NO" sz="1200" b="1" i="0" kern="1200" dirty="0" smtClean="0">
                <a:solidFill>
                  <a:schemeClr val="tx1"/>
                </a:solidFill>
                <a:effectLst/>
                <a:latin typeface="+mn-lt"/>
                <a:ea typeface="+mn-ea"/>
                <a:cs typeface="+mn-cs"/>
              </a:rPr>
              <a:t>generelle symptomer og plager</a:t>
            </a:r>
            <a:r>
              <a:rPr lang="nb-NO" sz="1200" b="0" i="0" kern="1200" dirty="0" smtClean="0">
                <a:solidFill>
                  <a:schemeClr val="tx1"/>
                </a:solidFill>
                <a:effectLst/>
                <a:latin typeface="+mn-lt"/>
                <a:ea typeface="+mn-ea"/>
                <a:cs typeface="+mn-cs"/>
              </a:rPr>
              <a:t> er markant økende med økende alder og sier lite om hvilket organ som er sykt.</a:t>
            </a:r>
          </a:p>
          <a:p>
            <a:pPr fontAlgn="base"/>
            <a:r>
              <a:rPr lang="nb-NO" sz="1200" b="0" i="0" kern="1200" dirty="0" smtClean="0">
                <a:solidFill>
                  <a:schemeClr val="tx1"/>
                </a:solidFill>
                <a:effectLst/>
                <a:latin typeface="+mn-lt"/>
                <a:ea typeface="+mn-ea"/>
                <a:cs typeface="+mn-cs"/>
              </a:rPr>
              <a:t>Ofte kan slike generelle og u spesifikke symptomer bli oppfattet som et rent økt pleiebehov.</a:t>
            </a:r>
          </a:p>
          <a:p>
            <a:pPr fontAlgn="base"/>
            <a:r>
              <a:rPr lang="nb-NO" sz="1200" b="0" i="0" kern="1200" dirty="0" smtClean="0">
                <a:solidFill>
                  <a:schemeClr val="tx1"/>
                </a:solidFill>
                <a:effectLst/>
                <a:latin typeface="+mn-lt"/>
                <a:ea typeface="+mn-ea"/>
                <a:cs typeface="+mn-cs"/>
              </a:rPr>
              <a:t>Generelle og u spesifikke symptom er imidlertid en vanlig presentasjonsform ved akutt sykdom hos eldre</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I arbeider i den akuttmedisinske kjede og tilknyttet denne, må regne med å møte akutt syke og skadde eldre med utfordrende sykdomspresentasjoner i økende omfang i årene som kommer. </a:t>
            </a:r>
          </a:p>
          <a:p>
            <a:pPr fontAlgn="base"/>
            <a:r>
              <a:rPr lang="nb-NO" sz="1200" b="0" i="0" kern="1200" dirty="0" smtClean="0">
                <a:solidFill>
                  <a:schemeClr val="tx1"/>
                </a:solidFill>
                <a:effectLst/>
                <a:latin typeface="+mn-lt"/>
                <a:ea typeface="+mn-ea"/>
                <a:cs typeface="+mn-cs"/>
              </a:rPr>
              <a:t>Hvorfor akutt syke eldre pasienter kan være tidkrevende og utfordrende å håndtere</a:t>
            </a:r>
          </a:p>
          <a:p>
            <a:pPr fontAlgn="base"/>
            <a:endParaRPr lang="nb-NO" sz="1200" b="0" i="0" kern="1200" dirty="0" smtClean="0">
              <a:solidFill>
                <a:schemeClr val="tx1"/>
              </a:solidFill>
              <a:effectLst/>
              <a:latin typeface="+mn-lt"/>
              <a:ea typeface="+mn-ea"/>
              <a:cs typeface="+mn-cs"/>
            </a:endParaRPr>
          </a:p>
          <a:p>
            <a:pPr marL="228600" indent="-228600">
              <a:buAutoNum type="arabicPeriod"/>
            </a:pP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14</a:t>
            </a:fld>
            <a:endParaRPr lang="en-US"/>
          </a:p>
        </p:txBody>
      </p:sp>
    </p:spTree>
    <p:extLst>
      <p:ext uri="{BB962C8B-B14F-4D97-AF65-F5344CB8AC3E}">
        <p14:creationId xmlns:p14="http://schemas.microsoft.com/office/powerpoint/2010/main" val="778419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dersom en pasient får plutselige, klemmende brystsmerter, dyspné (kortpustethet) og kaldsvette.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Vi skal nå se på en robust </a:t>
            </a:r>
            <a:r>
              <a:rPr lang="nb-NO" dirty="0" err="1" smtClean="0"/>
              <a:t>vs</a:t>
            </a:r>
            <a:r>
              <a:rPr lang="nb-NO" dirty="0" smtClean="0"/>
              <a:t> en skrøpelig nettopp ved </a:t>
            </a:r>
            <a:r>
              <a:rPr lang="nb-NO" dirty="0" err="1" smtClean="0"/>
              <a:t>hjertinfarkt</a:t>
            </a:r>
            <a:r>
              <a:rPr lang="nb-NO" baseline="0" dirty="0" smtClean="0"/>
              <a:t> </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15</a:t>
            </a:fld>
            <a:endParaRPr lang="en-US"/>
          </a:p>
        </p:txBody>
      </p:sp>
    </p:spTree>
    <p:extLst>
      <p:ext uri="{BB962C8B-B14F-4D97-AF65-F5344CB8AC3E}">
        <p14:creationId xmlns:p14="http://schemas.microsoft.com/office/powerpoint/2010/main" val="14571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Dersom en person i løpet av kort tid (fra timer og opptil 1-2 uker) blir hjelpetrengende eller </a:t>
            </a:r>
            <a:r>
              <a:rPr lang="nb-NO" sz="1200" b="1" i="0" kern="1200" dirty="0" smtClean="0">
                <a:solidFill>
                  <a:schemeClr val="tx1"/>
                </a:solidFill>
                <a:effectLst/>
                <a:latin typeface="+mn-lt"/>
                <a:ea typeface="+mn-ea"/>
                <a:cs typeface="+mn-cs"/>
              </a:rPr>
              <a:t>mer</a:t>
            </a:r>
            <a:r>
              <a:rPr lang="nb-NO" sz="1200" b="0" i="0" kern="1200" dirty="0" smtClean="0">
                <a:solidFill>
                  <a:schemeClr val="tx1"/>
                </a:solidFill>
                <a:effectLst/>
                <a:latin typeface="+mn-lt"/>
                <a:ea typeface="+mn-ea"/>
                <a:cs typeface="+mn-cs"/>
              </a:rPr>
              <a:t> hjelpetrengende, dreier det seg om en akutt funksjonssvikt. Hvis en funksjonssvikt varer over 3 måneder betegner vi det som en kronisk funksjonssvikt. </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Skrøpelige eldre har ofte etablert svikt i ett eller flere organsystemer, som vil si at reservekapasiteten for ett eller flere organer er overskredet </a:t>
            </a:r>
            <a:r>
              <a:rPr lang="nb-NO" sz="1200" b="1" i="0" kern="1200" dirty="0" smtClean="0">
                <a:solidFill>
                  <a:schemeClr val="tx1"/>
                </a:solidFill>
                <a:effectLst/>
                <a:latin typeface="+mn-lt"/>
                <a:ea typeface="+mn-ea"/>
                <a:cs typeface="+mn-cs"/>
              </a:rPr>
              <a:t>til vanlig.</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16</a:t>
            </a:fld>
            <a:endParaRPr lang="en-US"/>
          </a:p>
        </p:txBody>
      </p:sp>
    </p:spTree>
    <p:extLst>
      <p:ext uri="{BB962C8B-B14F-4D97-AF65-F5344CB8AC3E}">
        <p14:creationId xmlns:p14="http://schemas.microsoft.com/office/powerpoint/2010/main" val="3093149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smtClean="0">
                <a:solidFill>
                  <a:schemeClr val="tx1"/>
                </a:solidFill>
                <a:effectLst/>
                <a:latin typeface="+mn-lt"/>
                <a:ea typeface="+mn-ea"/>
                <a:cs typeface="+mn-cs"/>
              </a:rPr>
              <a:t>Alder</a:t>
            </a:r>
            <a:r>
              <a:rPr lang="nb-NO" sz="1200" b="1" i="0" kern="1200" baseline="0" dirty="0" smtClean="0">
                <a:solidFill>
                  <a:schemeClr val="tx1"/>
                </a:solidFill>
                <a:effectLst/>
                <a:latin typeface="+mn-lt"/>
                <a:ea typeface="+mn-ea"/>
                <a:cs typeface="+mn-cs"/>
              </a:rPr>
              <a:t> 80 år</a:t>
            </a:r>
          </a:p>
          <a:p>
            <a:endParaRPr lang="nb-NO" sz="1200" b="1" i="0" kern="1200" dirty="0" smtClean="0">
              <a:solidFill>
                <a:schemeClr val="tx1"/>
              </a:solidFill>
              <a:effectLst/>
              <a:latin typeface="+mn-lt"/>
              <a:ea typeface="+mn-ea"/>
              <a:cs typeface="+mn-cs"/>
            </a:endParaRPr>
          </a:p>
          <a:p>
            <a:r>
              <a:rPr lang="nb-NO" sz="1200" b="1" i="0" kern="1200" dirty="0" smtClean="0">
                <a:solidFill>
                  <a:schemeClr val="tx1"/>
                </a:solidFill>
                <a:effectLst/>
                <a:latin typeface="+mn-lt"/>
                <a:ea typeface="+mn-ea"/>
                <a:cs typeface="+mn-cs"/>
              </a:rPr>
              <a:t>Helsetilstand siste måneden</a:t>
            </a:r>
          </a:p>
          <a:p>
            <a:endParaRPr lang="nb-NO" sz="1200" b="1"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Ved noen få anledninger hatt forbigående klemmende brystsmerter i forbindelse med fysisk aktivitet</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17</a:t>
            </a:fld>
            <a:endParaRPr lang="en-US"/>
          </a:p>
        </p:txBody>
      </p:sp>
    </p:spTree>
    <p:extLst>
      <p:ext uri="{BB962C8B-B14F-4D97-AF65-F5344CB8AC3E}">
        <p14:creationId xmlns:p14="http://schemas.microsoft.com/office/powerpoint/2010/main" val="4147246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18</a:t>
            </a:fld>
            <a:endParaRPr lang="en-US"/>
          </a:p>
        </p:txBody>
      </p:sp>
    </p:spTree>
    <p:extLst>
      <p:ext uri="{BB962C8B-B14F-4D97-AF65-F5344CB8AC3E}">
        <p14:creationId xmlns:p14="http://schemas.microsoft.com/office/powerpoint/2010/main" val="299875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det ikke er alderen i seg selv, men snarere graden av skrøpelighet som avgjør hvordan sykdom kommer til uttrykk. Jo mer skrøpelig den eldre er, jo mer sannsynlig er det at sykdom kommer til uttrykk på en atypisk måte</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19</a:t>
            </a:fld>
            <a:endParaRPr lang="en-US"/>
          </a:p>
        </p:txBody>
      </p:sp>
    </p:spTree>
    <p:extLst>
      <p:ext uri="{BB962C8B-B14F-4D97-AF65-F5344CB8AC3E}">
        <p14:creationId xmlns:p14="http://schemas.microsoft.com/office/powerpoint/2010/main" val="284403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Vi </a:t>
            </a:r>
            <a:r>
              <a:rPr lang="nb-NO" noProof="0" dirty="0" smtClean="0"/>
              <a:t>må</a:t>
            </a:r>
            <a:r>
              <a:rPr lang="en-US" dirty="0" smtClean="0"/>
              <a:t> lære </a:t>
            </a:r>
            <a:r>
              <a:rPr lang="nb-NO" noProof="0" dirty="0" smtClean="0"/>
              <a:t>oss</a:t>
            </a:r>
            <a:r>
              <a:rPr lang="en-US" dirty="0" smtClean="0"/>
              <a:t> </a:t>
            </a:r>
            <a:r>
              <a:rPr lang="en-US" dirty="0" err="1" smtClean="0"/>
              <a:t>hva</a:t>
            </a:r>
            <a:r>
              <a:rPr lang="en-US" dirty="0" smtClean="0"/>
              <a:t> </a:t>
            </a:r>
            <a:r>
              <a:rPr lang="en-US" dirty="0" err="1" smtClean="0"/>
              <a:t>tverrfaglig</a:t>
            </a:r>
            <a:r>
              <a:rPr lang="en-US" dirty="0" smtClean="0"/>
              <a:t> </a:t>
            </a:r>
            <a:r>
              <a:rPr lang="en-US" dirty="0" err="1" smtClean="0"/>
              <a:t>samarbeid</a:t>
            </a:r>
            <a:r>
              <a:rPr lang="en-US" baseline="0" dirty="0" smtClean="0"/>
              <a:t> </a:t>
            </a:r>
            <a:r>
              <a:rPr lang="en-US" baseline="0" dirty="0" err="1" smtClean="0"/>
              <a:t>er</a:t>
            </a:r>
            <a:r>
              <a:rPr lang="en-US" baseline="0" dirty="0" smtClean="0"/>
              <a:t>. VI </a:t>
            </a:r>
            <a:r>
              <a:rPr lang="en-US" baseline="0" dirty="0" err="1" smtClean="0"/>
              <a:t>må</a:t>
            </a:r>
            <a:r>
              <a:rPr lang="en-US" baseline="0" dirty="0" smtClean="0"/>
              <a:t> ta </a:t>
            </a:r>
            <a:r>
              <a:rPr lang="en-US" baseline="0" dirty="0" err="1" smtClean="0"/>
              <a:t>oss</a:t>
            </a:r>
            <a:r>
              <a:rPr lang="en-US" baseline="0" dirty="0" smtClean="0"/>
              <a:t> </a:t>
            </a:r>
            <a:r>
              <a:rPr lang="en-US" baseline="0" dirty="0" err="1" smtClean="0"/>
              <a:t>tid</a:t>
            </a:r>
            <a:r>
              <a:rPr lang="en-US" baseline="0" dirty="0" smtClean="0"/>
              <a:t> </a:t>
            </a:r>
            <a:r>
              <a:rPr lang="en-US" baseline="0" dirty="0" err="1" smtClean="0"/>
              <a:t>til</a:t>
            </a:r>
            <a:r>
              <a:rPr lang="en-US" baseline="0" dirty="0" smtClean="0"/>
              <a:t> å </a:t>
            </a:r>
            <a:r>
              <a:rPr lang="en-US" baseline="0" dirty="0" err="1" smtClean="0"/>
              <a:t>øve</a:t>
            </a:r>
            <a:r>
              <a:rPr lang="en-US" baseline="0" dirty="0" smtClean="0"/>
              <a:t>, lære </a:t>
            </a:r>
            <a:r>
              <a:rPr lang="en-US" baseline="0" dirty="0" err="1" smtClean="0"/>
              <a:t>og</a:t>
            </a:r>
            <a:r>
              <a:rPr lang="en-US" baseline="0" dirty="0" smtClean="0"/>
              <a:t> gjøre </a:t>
            </a:r>
            <a:r>
              <a:rPr lang="en-US" baseline="0" dirty="0" err="1" smtClean="0"/>
              <a:t>dette</a:t>
            </a:r>
            <a:r>
              <a:rPr lang="en-US" baseline="0" dirty="0" smtClean="0"/>
              <a:t> </a:t>
            </a:r>
            <a:r>
              <a:rPr lang="en-US" baseline="0" dirty="0" err="1" smtClean="0"/>
              <a:t>skikkelig</a:t>
            </a:r>
            <a:r>
              <a:rPr lang="en-US" baseline="0" dirty="0" smtClean="0"/>
              <a:t>. De </a:t>
            </a:r>
            <a:r>
              <a:rPr lang="en-US" baseline="0" dirty="0" err="1" smtClean="0"/>
              <a:t>bruker</a:t>
            </a:r>
            <a:r>
              <a:rPr lang="en-US" baseline="0" dirty="0" smtClean="0"/>
              <a:t> </a:t>
            </a:r>
            <a:r>
              <a:rPr lang="en-US" baseline="0" dirty="0" err="1" smtClean="0"/>
              <a:t>litt</a:t>
            </a:r>
            <a:r>
              <a:rPr lang="en-US" baseline="0" dirty="0" smtClean="0"/>
              <a:t> over 1 </a:t>
            </a:r>
            <a:r>
              <a:rPr lang="en-US" baseline="0" dirty="0" err="1" smtClean="0"/>
              <a:t>sekund</a:t>
            </a:r>
            <a:r>
              <a:rPr lang="en-US" baseline="0" dirty="0" smtClean="0"/>
              <a:t> på å </a:t>
            </a:r>
            <a:r>
              <a:rPr lang="en-US" baseline="0" dirty="0" err="1" smtClean="0"/>
              <a:t>sette</a:t>
            </a:r>
            <a:r>
              <a:rPr lang="en-US" baseline="0" dirty="0" smtClean="0"/>
              <a:t> på </a:t>
            </a:r>
            <a:r>
              <a:rPr lang="en-US" baseline="0" dirty="0" err="1" smtClean="0"/>
              <a:t>dekk</a:t>
            </a:r>
            <a:r>
              <a:rPr lang="en-US" baseline="0" dirty="0" smtClean="0"/>
              <a:t> </a:t>
            </a:r>
            <a:r>
              <a:rPr lang="en-US" baseline="0" dirty="0" err="1" smtClean="0"/>
              <a:t>på</a:t>
            </a:r>
            <a:r>
              <a:rPr lang="en-US" baseline="0" dirty="0" smtClean="0"/>
              <a:t> </a:t>
            </a:r>
            <a:r>
              <a:rPr lang="en-US" baseline="0" dirty="0" err="1" smtClean="0"/>
              <a:t>denne</a:t>
            </a:r>
            <a:r>
              <a:rPr lang="en-US" baseline="0" dirty="0" smtClean="0"/>
              <a:t> </a:t>
            </a:r>
            <a:r>
              <a:rPr lang="en-US" baseline="0" dirty="0" err="1" smtClean="0"/>
              <a:t>formel</a:t>
            </a:r>
            <a:r>
              <a:rPr lang="en-US" baseline="0" dirty="0" smtClean="0"/>
              <a:t> 1 </a:t>
            </a:r>
            <a:r>
              <a:rPr lang="en-US" baseline="0" dirty="0" err="1" smtClean="0"/>
              <a:t>bilen</a:t>
            </a:r>
            <a:r>
              <a:rPr lang="en-US" baseline="0" dirty="0" smtClean="0"/>
              <a:t>. </a:t>
            </a:r>
            <a:r>
              <a:rPr lang="en-US" b="1" baseline="0" dirty="0" err="1" smtClean="0"/>
              <a:t>Verdenrekorden</a:t>
            </a:r>
            <a:r>
              <a:rPr lang="en-US" b="1" baseline="0" dirty="0" smtClean="0"/>
              <a:t> </a:t>
            </a:r>
            <a:r>
              <a:rPr lang="en-US" b="1" baseline="0" dirty="0" err="1" smtClean="0"/>
              <a:t>er</a:t>
            </a:r>
            <a:r>
              <a:rPr lang="en-US" b="1" baseline="0" dirty="0" smtClean="0"/>
              <a:t> under 2</a:t>
            </a:r>
            <a:r>
              <a:rPr lang="nb-NO" sz="1200" b="1" i="0" kern="1200" dirty="0" smtClean="0">
                <a:solidFill>
                  <a:schemeClr val="tx1"/>
                </a:solidFill>
                <a:effectLst/>
                <a:latin typeface="+mn-lt"/>
                <a:ea typeface="+mn-ea"/>
                <a:cs typeface="+mn-cs"/>
              </a:rPr>
              <a:t> sek., </a:t>
            </a:r>
            <a:r>
              <a:rPr lang="nb-NO" sz="1200" b="0" i="0" kern="1200" dirty="0" smtClean="0">
                <a:solidFill>
                  <a:schemeClr val="tx1"/>
                </a:solidFill>
                <a:effectLst/>
                <a:latin typeface="+mn-lt"/>
                <a:ea typeface="+mn-ea"/>
                <a:cs typeface="+mn-cs"/>
              </a:rPr>
              <a:t>drøyt </a:t>
            </a:r>
            <a:r>
              <a:rPr lang="nb-NO" sz="1200" b="1" i="0" kern="1200" dirty="0" smtClean="0">
                <a:solidFill>
                  <a:schemeClr val="tx1"/>
                </a:solidFill>
                <a:effectLst/>
                <a:latin typeface="+mn-lt"/>
                <a:ea typeface="+mn-ea"/>
                <a:cs typeface="+mn-cs"/>
              </a:rPr>
              <a:t>1</a:t>
            </a:r>
            <a:r>
              <a:rPr lang="nb-NO" sz="1200" b="0" i="0" kern="1200" dirty="0" smtClean="0">
                <a:solidFill>
                  <a:schemeClr val="tx1"/>
                </a:solidFill>
                <a:effectLst/>
                <a:latin typeface="+mn-lt"/>
                <a:ea typeface="+mn-ea"/>
                <a:cs typeface="+mn-cs"/>
              </a:rPr>
              <a:t>,6 milliarder kroner budsjett pr team</a:t>
            </a:r>
            <a:endParaRPr lang="en-US" b="1" baseline="0" dirty="0" smtClean="0"/>
          </a:p>
          <a:p>
            <a:endParaRPr lang="en-US" baseline="0" dirty="0" smtClean="0"/>
          </a:p>
          <a:p>
            <a:r>
              <a:rPr lang="en-US" baseline="0" dirty="0" smtClean="0"/>
              <a:t>Kan </a:t>
            </a:r>
            <a:r>
              <a:rPr lang="en-US" baseline="0" dirty="0" err="1" smtClean="0"/>
              <a:t>ikke</a:t>
            </a:r>
            <a:r>
              <a:rPr lang="en-US" baseline="0" dirty="0" smtClean="0"/>
              <a:t> vi </a:t>
            </a:r>
            <a:r>
              <a:rPr lang="en-US" baseline="0" dirty="0" err="1" smtClean="0"/>
              <a:t>klare</a:t>
            </a:r>
            <a:r>
              <a:rPr lang="en-US" baseline="0" dirty="0" smtClean="0"/>
              <a:t> å </a:t>
            </a:r>
            <a:r>
              <a:rPr lang="en-US" baseline="0" dirty="0" err="1" smtClean="0"/>
              <a:t>jobbe</a:t>
            </a:r>
            <a:r>
              <a:rPr lang="en-US" baseline="0" dirty="0" smtClean="0"/>
              <a:t> </a:t>
            </a:r>
            <a:r>
              <a:rPr lang="en-US" baseline="0" dirty="0" err="1" smtClean="0"/>
              <a:t>litt</a:t>
            </a:r>
            <a:r>
              <a:rPr lang="en-US" baseline="0" dirty="0" smtClean="0"/>
              <a:t> </a:t>
            </a:r>
            <a:r>
              <a:rPr lang="en-US" baseline="0" dirty="0" err="1" smtClean="0"/>
              <a:t>mer</a:t>
            </a:r>
            <a:r>
              <a:rPr lang="en-US" baseline="0" dirty="0" smtClean="0"/>
              <a:t> </a:t>
            </a:r>
            <a:r>
              <a:rPr lang="en-US" baseline="0" dirty="0" err="1" smtClean="0"/>
              <a:t>tverrfaglig</a:t>
            </a:r>
            <a:r>
              <a:rPr lang="en-US" baseline="0" dirty="0" smtClean="0"/>
              <a:t>?</a:t>
            </a:r>
            <a:endParaRPr lang="nb-NO" noProof="0"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a:t>
            </a:fld>
            <a:endParaRPr lang="en-US"/>
          </a:p>
        </p:txBody>
      </p:sp>
    </p:spTree>
    <p:extLst>
      <p:ext uri="{BB962C8B-B14F-4D97-AF65-F5344CB8AC3E}">
        <p14:creationId xmlns:p14="http://schemas.microsoft.com/office/powerpoint/2010/main" val="2097188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20</a:t>
            </a:fld>
            <a:endParaRPr lang="en-US"/>
          </a:p>
        </p:txBody>
      </p:sp>
    </p:spTree>
    <p:extLst>
      <p:ext uri="{BB962C8B-B14F-4D97-AF65-F5344CB8AC3E}">
        <p14:creationId xmlns:p14="http://schemas.microsoft.com/office/powerpoint/2010/main" val="425881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Eksempel fra min hverdag. FCF </a:t>
            </a:r>
          </a:p>
          <a:p>
            <a:r>
              <a:rPr lang="nb-NO" dirty="0" smtClean="0"/>
              <a:t>På denne reisen er det utrolig mye som påvirker.</a:t>
            </a:r>
          </a:p>
          <a:p>
            <a:pPr marL="171450" indent="-171450">
              <a:buFontTx/>
              <a:buChar char="-"/>
            </a:pPr>
            <a:r>
              <a:rPr lang="nb-NO" dirty="0" smtClean="0"/>
              <a:t>Opiater</a:t>
            </a:r>
          </a:p>
          <a:p>
            <a:pPr marL="171450" indent="-171450">
              <a:buFontTx/>
              <a:buChar char="-"/>
            </a:pPr>
            <a:r>
              <a:rPr lang="nb-NO" dirty="0" smtClean="0"/>
              <a:t>Vente på smertestillende- vurdering av smerte og effekt av smertestillende blir det gjort?</a:t>
            </a:r>
          </a:p>
          <a:p>
            <a:pPr marL="171450" indent="-171450">
              <a:buFontTx/>
              <a:buChar char="-"/>
            </a:pPr>
            <a:r>
              <a:rPr lang="nb-NO" dirty="0" smtClean="0"/>
              <a:t>Antall mennesker som hun møter (19)</a:t>
            </a:r>
          </a:p>
          <a:p>
            <a:pPr marL="171450" indent="-171450">
              <a:buFontTx/>
              <a:buChar char="-"/>
            </a:pPr>
            <a:r>
              <a:rPr lang="nb-NO" dirty="0" smtClean="0"/>
              <a:t>Uro, lyder og lys- pasienten har nedsatt hørsel, har hun fått på høreapparat og virker det?</a:t>
            </a:r>
          </a:p>
          <a:p>
            <a:pPr marL="171450" indent="-171450">
              <a:buFontTx/>
              <a:buChar char="-"/>
            </a:pPr>
            <a:r>
              <a:rPr lang="nb-NO" dirty="0" smtClean="0"/>
              <a:t>Gjenta samme historie flere ganger</a:t>
            </a:r>
          </a:p>
          <a:p>
            <a:pPr marL="171450" indent="-171450">
              <a:buFontTx/>
              <a:buChar char="-"/>
            </a:pPr>
            <a:r>
              <a:rPr lang="nb-NO" dirty="0" smtClean="0"/>
              <a:t>Vente til operasjon</a:t>
            </a:r>
          </a:p>
          <a:p>
            <a:pPr marL="171450" indent="-171450">
              <a:buFontTx/>
              <a:buChar char="-"/>
            </a:pPr>
            <a:r>
              <a:rPr lang="nb-NO" dirty="0" smtClean="0"/>
              <a:t>Hvorfor falt hun? UVI?</a:t>
            </a:r>
          </a:p>
          <a:p>
            <a:pPr marL="171450" indent="-171450">
              <a:buFontTx/>
              <a:buChar char="-"/>
            </a:pPr>
            <a:r>
              <a:rPr lang="nb-NO" dirty="0" smtClean="0"/>
              <a:t>Hvordan fungerte</a:t>
            </a:r>
            <a:r>
              <a:rPr lang="nb-NO" baseline="0" dirty="0" smtClean="0"/>
              <a:t> det egentlig hjemme? Ektefeller og pårørende tar ofte mye ansvar og dekker på den måten over skrøpelighet.</a:t>
            </a:r>
          </a:p>
          <a:p>
            <a:pPr marL="171450" indent="-171450">
              <a:buFontTx/>
              <a:buChar char="-"/>
            </a:pPr>
            <a:endParaRPr lang="nb-NO" baseline="0" dirty="0" smtClean="0"/>
          </a:p>
          <a:p>
            <a:pPr marL="171450" indent="-171450">
              <a:buFontTx/>
              <a:buChar char="-"/>
            </a:pPr>
            <a:endParaRPr lang="nb-NO" baseline="0" dirty="0" smtClean="0"/>
          </a:p>
          <a:p>
            <a:pPr marL="171450" indent="-171450">
              <a:buFontTx/>
              <a:buChar char="-"/>
            </a:pPr>
            <a:r>
              <a:rPr lang="nb-NO" baseline="0" dirty="0" smtClean="0"/>
              <a:t>Første råd er at dere kartlegger hvordan pasienten reise gjennom opphold hos dere er. Hvor kan tiltak settes inn? Hvor mange er involvert? Hvor skjer skaden så og si? </a:t>
            </a:r>
          </a:p>
          <a:p>
            <a:pPr marL="171450" indent="-171450">
              <a:buFontTx/>
              <a:buChar char="-"/>
            </a:pPr>
            <a:endParaRPr lang="nb-NO" dirty="0" smtClean="0"/>
          </a:p>
          <a:p>
            <a:pPr marL="171450" indent="-171450">
              <a:buFontTx/>
              <a:buChar char="-"/>
            </a:pPr>
            <a:endParaRPr lang="nb-NO" dirty="0"/>
          </a:p>
        </p:txBody>
      </p:sp>
      <p:sp>
        <p:nvSpPr>
          <p:cNvPr id="4" name="Plassholder for lysbildenummer 3"/>
          <p:cNvSpPr>
            <a:spLocks noGrp="1"/>
          </p:cNvSpPr>
          <p:nvPr>
            <p:ph type="sldNum" sz="quarter" idx="10"/>
          </p:nvPr>
        </p:nvSpPr>
        <p:spPr/>
        <p:txBody>
          <a:bodyPr/>
          <a:lstStyle/>
          <a:p>
            <a:fld id="{FD55A64A-2C3D-4039-830D-3710AF3F19F2}" type="slidenum">
              <a:rPr lang="nb-NO" smtClean="0"/>
              <a:t>21</a:t>
            </a:fld>
            <a:endParaRPr lang="nb-NO"/>
          </a:p>
        </p:txBody>
      </p:sp>
    </p:spTree>
    <p:extLst>
      <p:ext uri="{BB962C8B-B14F-4D97-AF65-F5344CB8AC3E}">
        <p14:creationId xmlns:p14="http://schemas.microsoft.com/office/powerpoint/2010/main" val="2614334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Hvordan kan AMK bidra?</a:t>
            </a:r>
          </a:p>
          <a:p>
            <a:r>
              <a:rPr lang="nb-NO" dirty="0" smtClean="0"/>
              <a:t>Bruk 7 minutter i grupper på4-5 og vi tar en oppsummering etterpå</a:t>
            </a:r>
          </a:p>
          <a:p>
            <a:endParaRPr lang="nb-NO" dirty="0" smtClean="0"/>
          </a:p>
          <a:p>
            <a:r>
              <a:rPr lang="nb-NO" dirty="0" smtClean="0"/>
              <a:t>Hvilke opplysninger kan dere bruke til å vurdere hastegrad?</a:t>
            </a:r>
            <a:r>
              <a:rPr lang="nb-NO" baseline="0" dirty="0" smtClean="0"/>
              <a:t> </a:t>
            </a:r>
          </a:p>
          <a:p>
            <a:endParaRPr lang="nb-NO" baseline="0" dirty="0" smtClean="0"/>
          </a:p>
          <a:p>
            <a:r>
              <a:rPr lang="nb-NO" baseline="0" dirty="0" smtClean="0"/>
              <a:t>Pause 15 minutter</a:t>
            </a:r>
          </a:p>
          <a:p>
            <a:endParaRPr lang="nb-NO" baseline="0" dirty="0" smtClean="0"/>
          </a:p>
          <a:p>
            <a:r>
              <a:rPr lang="nb-NO" baseline="0" dirty="0" smtClean="0"/>
              <a:t>Etterpå skal vi snakke om </a:t>
            </a:r>
            <a:r>
              <a:rPr lang="nb-NO" baseline="0" dirty="0" err="1" smtClean="0"/>
              <a:t>polyfarmasi</a:t>
            </a:r>
            <a:r>
              <a:rPr lang="nb-NO" baseline="0" dirty="0" smtClean="0"/>
              <a:t> og fall</a:t>
            </a:r>
            <a:endParaRPr lang="nb-NO"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22</a:t>
            </a:fld>
            <a:endParaRPr lang="en-US"/>
          </a:p>
        </p:txBody>
      </p:sp>
    </p:spTree>
    <p:extLst>
      <p:ext uri="{BB962C8B-B14F-4D97-AF65-F5344CB8AC3E}">
        <p14:creationId xmlns:p14="http://schemas.microsoft.com/office/powerpoint/2010/main" val="3624043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200" b="1" dirty="0" smtClean="0"/>
              <a:t>Pause 15 minutter </a:t>
            </a:r>
          </a:p>
          <a:p>
            <a:pPr>
              <a:lnSpc>
                <a:spcPct val="150000"/>
              </a:lnSpc>
            </a:pPr>
            <a:r>
              <a:rPr lang="nb-NO" sz="1200" dirty="0" smtClean="0"/>
              <a:t>Mellom 92 % og 95 % av individene i alderen 70 år og eldre fikk utlevert medisiner etter resept.</a:t>
            </a:r>
          </a:p>
          <a:p>
            <a:pPr>
              <a:lnSpc>
                <a:spcPct val="150000"/>
              </a:lnSpc>
            </a:pPr>
            <a:r>
              <a:rPr lang="nb-NO" sz="1200" dirty="0" smtClean="0"/>
              <a:t>Definert som 5-6</a:t>
            </a:r>
            <a:r>
              <a:rPr lang="nb-NO" sz="1200" baseline="0" dirty="0" smtClean="0"/>
              <a:t> legemidler </a:t>
            </a:r>
            <a:endParaRPr lang="nb-NO" sz="1200" dirty="0" smtClean="0"/>
          </a:p>
          <a:p>
            <a:pPr>
              <a:lnSpc>
                <a:spcPct val="150000"/>
              </a:lnSpc>
            </a:pPr>
            <a:endParaRPr lang="nb-NO" sz="1200" dirty="0" smtClean="0"/>
          </a:p>
          <a:p>
            <a:pPr>
              <a:lnSpc>
                <a:spcPct val="150000"/>
              </a:lnSpc>
            </a:pPr>
            <a:r>
              <a:rPr lang="nb-NO" sz="1200" dirty="0" smtClean="0"/>
              <a:t>I 2017 utgjorde personer 65 år eller eldre 23 % av alle legemiddelbrukere</a:t>
            </a:r>
            <a:r>
              <a:rPr lang="nb-NO" sz="1200" b="1" dirty="0" smtClean="0"/>
              <a:t>, men kun 17 % av befolkningen.</a:t>
            </a:r>
          </a:p>
          <a:p>
            <a:pPr>
              <a:lnSpc>
                <a:spcPct val="150000"/>
              </a:lnSpc>
            </a:pPr>
            <a:endParaRPr lang="nb-NO" sz="1200" dirty="0" smtClean="0"/>
          </a:p>
          <a:p>
            <a:pPr>
              <a:lnSpc>
                <a:spcPct val="150000"/>
              </a:lnSpc>
            </a:pPr>
            <a:r>
              <a:rPr lang="nb-NO" sz="1200" dirty="0" smtClean="0"/>
              <a:t>58 % av eldre legemiddelbrukere ≥ fem legemidler på resept</a:t>
            </a:r>
          </a:p>
          <a:p>
            <a:pPr>
              <a:lnSpc>
                <a:spcPct val="150000"/>
              </a:lnSpc>
            </a:pPr>
            <a:endParaRPr lang="nb-NO" sz="1200" dirty="0" smtClean="0"/>
          </a:p>
          <a:p>
            <a:pPr>
              <a:lnSpc>
                <a:spcPct val="150000"/>
              </a:lnSpc>
            </a:pPr>
            <a:r>
              <a:rPr lang="nb-NO" sz="1200" dirty="0" smtClean="0"/>
              <a:t>23 % av legemiddelbrukere ≥ 10 legemidler på resept</a:t>
            </a:r>
          </a:p>
          <a:p>
            <a:pPr>
              <a:lnSpc>
                <a:spcPct val="150000"/>
              </a:lnSpc>
            </a:pPr>
            <a:endParaRPr lang="nb-NO" sz="1200" dirty="0" smtClean="0"/>
          </a:p>
          <a:p>
            <a:pPr>
              <a:lnSpc>
                <a:spcPct val="150000"/>
              </a:lnSpc>
            </a:pPr>
            <a:r>
              <a:rPr lang="nb-NO" sz="1200" dirty="0" smtClean="0"/>
              <a:t>Vi fant</a:t>
            </a:r>
            <a:r>
              <a:rPr lang="nb-NO" sz="1200" baseline="0" dirty="0" smtClean="0"/>
              <a:t> at i vår kartlegging i uke 48 av 108 pasienter over 75 år innkommet på AKM. Hadde det et gjennomsnitt på 9 legemidler…………range 0-20</a:t>
            </a:r>
            <a:endParaRPr lang="nb-NO" sz="1200"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23</a:t>
            </a:fld>
            <a:endParaRPr lang="en-US"/>
          </a:p>
        </p:txBody>
      </p:sp>
    </p:spTree>
    <p:extLst>
      <p:ext uri="{BB962C8B-B14F-4D97-AF65-F5344CB8AC3E}">
        <p14:creationId xmlns:p14="http://schemas.microsoft.com/office/powerpoint/2010/main" val="2410485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AA96072C-8AEA-493E-8AB1-CB3826745DC1}" type="slidenum">
              <a:rPr lang="en-US" altLang="nb-NO" sz="1200" smtClean="0"/>
              <a:pPr/>
              <a:t>24</a:t>
            </a:fld>
            <a:endParaRPr lang="en-US" altLang="nb-NO" sz="12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nb-NO" dirty="0" smtClean="0">
                <a:latin typeface="Arial" panose="020B0604020202020204" pitchFamily="34" charset="0"/>
                <a:ea typeface="ＭＳ Ｐゴシック" panose="020B0600070205080204" pitchFamily="34" charset="-128"/>
              </a:rPr>
              <a:t>Si litt </a:t>
            </a:r>
            <a:r>
              <a:rPr lang="de-DE" altLang="nb-NO" dirty="0" err="1" smtClean="0">
                <a:latin typeface="Arial" panose="020B0604020202020204" pitchFamily="34" charset="0"/>
                <a:ea typeface="ＭＳ Ｐゴシック" panose="020B0600070205080204" pitchFamily="34" charset="-128"/>
              </a:rPr>
              <a:t>om</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hvor</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krevende</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det</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kan</a:t>
            </a:r>
            <a:r>
              <a:rPr lang="de-DE" altLang="nb-NO" baseline="0"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være</a:t>
            </a:r>
            <a:r>
              <a:rPr lang="de-DE" altLang="nb-NO" dirty="0" smtClean="0">
                <a:latin typeface="Arial" panose="020B0604020202020204" pitchFamily="34" charset="0"/>
                <a:ea typeface="ＭＳ Ｐゴシック" panose="020B0600070205080204" pitchFamily="34" charset="-128"/>
              </a:rPr>
              <a:t> å </a:t>
            </a:r>
            <a:r>
              <a:rPr lang="de-DE" altLang="nb-NO" dirty="0" err="1" smtClean="0">
                <a:latin typeface="Arial" panose="020B0604020202020204" pitchFamily="34" charset="0"/>
                <a:ea typeface="ＭＳ Ｐゴシック" panose="020B0600070205080204" pitchFamily="34" charset="-128"/>
              </a:rPr>
              <a:t>få</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overiskt</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over</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hva</a:t>
            </a:r>
            <a:r>
              <a:rPr lang="de-DE" altLang="nb-NO" dirty="0" smtClean="0">
                <a:latin typeface="Arial" panose="020B0604020202020204" pitchFamily="34" charset="0"/>
                <a:ea typeface="ＭＳ Ｐゴシック" panose="020B0600070205080204" pitchFamily="34" charset="-128"/>
              </a:rPr>
              <a:t> </a:t>
            </a:r>
            <a:r>
              <a:rPr lang="de-DE" altLang="nb-NO" dirty="0" err="1" smtClean="0">
                <a:latin typeface="Arial" panose="020B0604020202020204" pitchFamily="34" charset="0"/>
                <a:ea typeface="ＭＳ Ｐゴシック" panose="020B0600070205080204" pitchFamily="34" charset="-128"/>
              </a:rPr>
              <a:t>pasieten</a:t>
            </a:r>
            <a:r>
              <a:rPr lang="de-DE" altLang="nb-NO" dirty="0" smtClean="0">
                <a:latin typeface="Arial" panose="020B0604020202020204" pitchFamily="34" charset="0"/>
                <a:ea typeface="ＭＳ Ｐゴシック" panose="020B0600070205080204" pitchFamily="34" charset="-128"/>
              </a:rPr>
              <a:t> </a:t>
            </a:r>
            <a:r>
              <a:rPr lang="de-DE" altLang="nb-NO" b="1" dirty="0" err="1" smtClean="0">
                <a:latin typeface="Arial" panose="020B0604020202020204" pitchFamily="34" charset="0"/>
                <a:ea typeface="ＭＳ Ｐゴシック" panose="020B0600070205080204" pitchFamily="34" charset="-128"/>
              </a:rPr>
              <a:t>faktisk</a:t>
            </a:r>
            <a:r>
              <a:rPr lang="de-DE" altLang="nb-NO" b="1" dirty="0" smtClean="0">
                <a:latin typeface="Arial" panose="020B0604020202020204" pitchFamily="34" charset="0"/>
                <a:ea typeface="ＭＳ Ｐゴシック" panose="020B0600070205080204" pitchFamily="34" charset="-128"/>
              </a:rPr>
              <a:t> </a:t>
            </a:r>
            <a:r>
              <a:rPr lang="de-DE" altLang="nb-NO" b="1" dirty="0" err="1" smtClean="0">
                <a:latin typeface="Arial" panose="020B0604020202020204" pitchFamily="34" charset="0"/>
                <a:ea typeface="ＭＳ Ｐゴシック" panose="020B0600070205080204" pitchFamily="34" charset="-128"/>
              </a:rPr>
              <a:t>tar</a:t>
            </a:r>
            <a:r>
              <a:rPr lang="de-DE" altLang="nb-NO" b="1" dirty="0" smtClean="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2372163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3C6EE094-39BC-40F9-B0F9-7A505CF9FCA2}" type="slidenum">
              <a:rPr lang="en-US" smtClean="0"/>
              <a:t>25</a:t>
            </a:fld>
            <a:endParaRPr lang="en-US"/>
          </a:p>
        </p:txBody>
      </p:sp>
    </p:spTree>
    <p:extLst>
      <p:ext uri="{BB962C8B-B14F-4D97-AF65-F5344CB8AC3E}">
        <p14:creationId xmlns:p14="http://schemas.microsoft.com/office/powerpoint/2010/main" val="4172433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dirty="0" smtClean="0">
                <a:solidFill>
                  <a:srgbClr val="000000"/>
                </a:solidFill>
                <a:effectLst/>
                <a:latin typeface="Calibri" panose="020F0502020204030204" pitchFamily="34" charset="0"/>
              </a:rPr>
              <a:t/>
            </a:r>
            <a:br>
              <a:rPr lang="nb-NO" sz="1200" b="0" i="0" dirty="0" smtClean="0">
                <a:solidFill>
                  <a:srgbClr val="000000"/>
                </a:solidFill>
                <a:effectLst/>
                <a:latin typeface="Calibri" panose="020F0502020204030204" pitchFamily="34" charset="0"/>
              </a:rPr>
            </a:br>
            <a:r>
              <a:rPr lang="nb-NO" sz="1200" b="1" i="0" u="sng" dirty="0" smtClean="0">
                <a:solidFill>
                  <a:srgbClr val="000000"/>
                </a:solidFill>
                <a:effectLst/>
                <a:latin typeface="Calibri" panose="020F0502020204030204" pitchFamily="34" charset="0"/>
              </a:rPr>
              <a:t>koble</a:t>
            </a:r>
            <a:r>
              <a:rPr lang="nb-NO" sz="1200" b="1" i="0" u="sng" baseline="0" dirty="0" smtClean="0">
                <a:solidFill>
                  <a:srgbClr val="000000"/>
                </a:solidFill>
                <a:effectLst/>
                <a:latin typeface="Calibri" panose="020F0502020204030204" pitchFamily="34" charset="0"/>
              </a:rPr>
              <a:t> det til </a:t>
            </a:r>
            <a:r>
              <a:rPr lang="nb-NO" sz="1200" b="1" i="0" u="sng" baseline="0" dirty="0" err="1" smtClean="0">
                <a:solidFill>
                  <a:srgbClr val="000000"/>
                </a:solidFill>
                <a:effectLst/>
                <a:latin typeface="Calibri" panose="020F0502020204030204" pitchFamily="34" charset="0"/>
              </a:rPr>
              <a:t>kjetil</a:t>
            </a:r>
            <a:r>
              <a:rPr lang="nb-NO" sz="1200" b="1" i="0" u="sng" baseline="0" dirty="0" smtClean="0">
                <a:solidFill>
                  <a:srgbClr val="000000"/>
                </a:solidFill>
                <a:effectLst/>
                <a:latin typeface="Calibri" panose="020F0502020204030204" pitchFamily="34" charset="0"/>
              </a:rPr>
              <a:t> sin </a:t>
            </a:r>
            <a:r>
              <a:rPr lang="nb-NO" sz="1200" b="1" i="0" u="sng" baseline="0" dirty="0" err="1" smtClean="0">
                <a:solidFill>
                  <a:srgbClr val="000000"/>
                </a:solidFill>
                <a:effectLst/>
                <a:latin typeface="Calibri" panose="020F0502020204030204" pitchFamily="34" charset="0"/>
              </a:rPr>
              <a:t>intekstilegg</a:t>
            </a:r>
            <a:endParaRPr lang="nb-NO" sz="1200" b="1" i="0" u="sng" baseline="0" dirty="0" smtClean="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Fall hos eldre representerer et betydelig helseproblem. En rekke medisinske årsaker kan ligge bak en falltendens hos eldre, og ofte er det flere årsaker som virker sammen. Eldre med falltendens trenger derfor alltid en grundig medisinsk undersøkelse. Hvis falltendensen har oppstått eller forverret seg raskt, trenger pasienten øyeblikkelig hjelp.</a:t>
            </a:r>
          </a:p>
          <a:p>
            <a:r>
              <a:rPr lang="nb-NO" sz="1200" b="1" kern="1200" dirty="0" smtClean="0">
                <a:solidFill>
                  <a:schemeClr val="tx1"/>
                </a:solidFill>
                <a:effectLst/>
                <a:latin typeface="+mn-lt"/>
                <a:ea typeface="+mn-ea"/>
                <a:cs typeface="+mn-cs"/>
              </a:rPr>
              <a:t>Følgende bør stå i tiltakskort MM Indeks 33. Sår/-brudd/-sårskader</a:t>
            </a:r>
          </a:p>
          <a:p>
            <a:r>
              <a:rPr lang="nb-NO" sz="1200" b="1" kern="1200" dirty="0" smtClean="0">
                <a:solidFill>
                  <a:schemeClr val="tx1"/>
                </a:solidFill>
                <a:effectLst/>
                <a:latin typeface="+mn-lt"/>
                <a:ea typeface="+mn-ea"/>
                <a:cs typeface="+mn-cs"/>
              </a:rPr>
              <a:t>Indekstillegg:</a:t>
            </a:r>
            <a:endParaRPr lang="nb-NO" sz="1200" kern="1200" dirty="0" smtClean="0">
              <a:solidFill>
                <a:schemeClr val="tx1"/>
              </a:solidFill>
              <a:effectLst/>
              <a:latin typeface="+mn-lt"/>
              <a:ea typeface="+mn-ea"/>
              <a:cs typeface="+mn-cs"/>
            </a:endParaRPr>
          </a:p>
          <a:p>
            <a:r>
              <a:rPr lang="nb-NO" sz="1200" u="sng" kern="1200" dirty="0" smtClean="0">
                <a:solidFill>
                  <a:schemeClr val="tx1"/>
                </a:solidFill>
                <a:effectLst/>
                <a:latin typeface="+mn-lt"/>
                <a:ea typeface="+mn-ea"/>
                <a:cs typeface="+mn-cs"/>
              </a:rPr>
              <a:t>Lokal prosedyre for Vestfold:</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Fall hos eldre representerer et betydelig helseproblem. En rekke medisinske årsaker kan ligge bak en falltendens hos eldre, og ofte er det flere årsaker som virker sammen. Eldre med falltendens trenger </a:t>
            </a:r>
            <a:r>
              <a:rPr lang="nb-NO" sz="1200" b="1" kern="1200" dirty="0" smtClean="0">
                <a:solidFill>
                  <a:schemeClr val="tx1"/>
                </a:solidFill>
                <a:effectLst/>
                <a:latin typeface="+mn-lt"/>
                <a:ea typeface="+mn-ea"/>
                <a:cs typeface="+mn-cs"/>
              </a:rPr>
              <a:t>derfor alltid en grundig medisinsk undersøkelse</a:t>
            </a:r>
            <a:r>
              <a:rPr lang="nb-NO" sz="1200" kern="1200" dirty="0" smtClean="0">
                <a:solidFill>
                  <a:schemeClr val="tx1"/>
                </a:solidFill>
                <a:effectLst/>
                <a:latin typeface="+mn-lt"/>
                <a:ea typeface="+mn-ea"/>
                <a:cs typeface="+mn-cs"/>
              </a:rPr>
              <a:t>. Hvis falltendensen har oppstått eller forverret seg raskt, trenger pasienten øyeblikkelig hjelp.</a:t>
            </a:r>
          </a:p>
          <a:p>
            <a:r>
              <a:rPr lang="nb-NO" sz="1200" kern="1200" dirty="0" smtClean="0">
                <a:solidFill>
                  <a:schemeClr val="tx1"/>
                </a:solidFill>
                <a:effectLst/>
                <a:latin typeface="+mn-lt"/>
                <a:ea typeface="+mn-ea"/>
                <a:cs typeface="+mn-cs"/>
              </a:rPr>
              <a:t>De fleste fallene får ikke så alvorlige konsekvenser, men endel fall fører likevel til skader. Blant de mest alvorlige konsekvensene finner vi hodeskader og hoftebrudd. I andre tilfeller kan hjerneslag resultere i fall. Når gamle mennesker brått, fra timer til dager, får sterkt økende problemer med å holde seg på beina, skyldes det ofte akutt sykdom. Brått økende falltendens skal derfor alltid avstedkomme en grundig medisinsk undersøkelse.</a:t>
            </a:r>
          </a:p>
          <a:p>
            <a:r>
              <a:rPr lang="nb-NO" sz="1200" kern="1200" dirty="0" smtClean="0">
                <a:solidFill>
                  <a:schemeClr val="tx1"/>
                </a:solidFill>
                <a:effectLst/>
                <a:latin typeface="+mn-lt"/>
                <a:ea typeface="+mn-ea"/>
                <a:cs typeface="+mn-cs"/>
              </a:rPr>
              <a:t>Står pasienten på blodfortynnende medisiner (</a:t>
            </a:r>
            <a:r>
              <a:rPr lang="nb-NO" sz="1200" kern="1200" dirty="0" err="1" smtClean="0">
                <a:solidFill>
                  <a:schemeClr val="tx1"/>
                </a:solidFill>
                <a:effectLst/>
                <a:latin typeface="+mn-lt"/>
                <a:ea typeface="+mn-ea"/>
                <a:cs typeface="+mn-cs"/>
              </a:rPr>
              <a:t>antikoagulantia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platehemmere</a:t>
            </a:r>
            <a:r>
              <a:rPr lang="nb-NO" sz="1200" kern="1200" dirty="0" smtClean="0">
                <a:solidFill>
                  <a:schemeClr val="tx1"/>
                </a:solidFill>
                <a:effectLst/>
                <a:latin typeface="+mn-lt"/>
                <a:ea typeface="+mn-ea"/>
                <a:cs typeface="+mn-cs"/>
              </a:rPr>
              <a:t>) er det økt risiko for at eldre får blødning i hodet etter ett fall. Disse pasientene skal alltid vurderes av lege.</a:t>
            </a:r>
          </a:p>
          <a:p>
            <a:r>
              <a:rPr lang="nb-NO" sz="1200" kern="1200" dirty="0" smtClean="0">
                <a:solidFill>
                  <a:schemeClr val="tx1"/>
                </a:solidFill>
                <a:effectLst/>
                <a:latin typeface="+mn-lt"/>
                <a:ea typeface="+mn-ea"/>
                <a:cs typeface="+mn-cs"/>
              </a:rPr>
              <a:t>Dersom en pasient har falt skal man alltid spørre om symptomer på hjerneslag, også selv om pasienten har falt og slått hoften. Alle pasienter med mistenkt ny-oppståtte FAST-symptomer og ukjent tidspunkt for symptomdebut (innenfor 12 timer) skal ha ambulanse på Rød respons. </a:t>
            </a:r>
          </a:p>
          <a:p>
            <a:r>
              <a:rPr lang="nb-NO" sz="1200" kern="1200" dirty="0" smtClean="0">
                <a:solidFill>
                  <a:schemeClr val="tx1"/>
                </a:solidFill>
                <a:effectLst/>
                <a:latin typeface="+mn-lt"/>
                <a:ea typeface="+mn-ea"/>
                <a:cs typeface="+mn-cs"/>
              </a:rPr>
              <a:t> </a:t>
            </a:r>
          </a:p>
          <a:p>
            <a:r>
              <a:rPr lang="nb-NO" sz="1200" b="1" kern="1200" dirty="0" smtClean="0">
                <a:solidFill>
                  <a:schemeClr val="tx1"/>
                </a:solidFill>
                <a:effectLst/>
                <a:latin typeface="+mn-lt"/>
                <a:ea typeface="+mn-ea"/>
                <a:cs typeface="+mn-cs"/>
              </a:rPr>
              <a:t>Legemidler og fall</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Mange legemidler disponerer for fall og virker via ulike mekanismer. Hvis pasienten bruker flere slike legemidler, vil fallrisikoen bli tilsvarende større. Dette gjelder alle legemidler som senker blodtrykket, både de som brukes som blodtrykksmedisiner, og de som brukes til andre formål.</a:t>
            </a:r>
          </a:p>
          <a:p>
            <a:r>
              <a:rPr lang="nb-NO" sz="1200" kern="1200" dirty="0" smtClean="0">
                <a:solidFill>
                  <a:schemeClr val="tx1"/>
                </a:solidFill>
                <a:effectLst/>
                <a:latin typeface="+mn-lt"/>
                <a:ea typeface="+mn-ea"/>
                <a:cs typeface="+mn-cs"/>
              </a:rPr>
              <a:t>Eksempler på blodtrykkssenkende legemidler er kalsiumantagonister, betablokkere, alfablokkere (som brukes mot prostatabesvær), diuretika, angiotensin II-reseptorblokkere, ACE-hemmere og langtidsvirkende </a:t>
            </a:r>
            <a:r>
              <a:rPr lang="nb-NO" sz="1200" kern="1200" dirty="0" err="1" smtClean="0">
                <a:solidFill>
                  <a:schemeClr val="tx1"/>
                </a:solidFill>
                <a:effectLst/>
                <a:latin typeface="+mn-lt"/>
                <a:ea typeface="+mn-ea"/>
                <a:cs typeface="+mn-cs"/>
              </a:rPr>
              <a:t>nitropreparater</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Alle legemidler som virker sløvende på hjernen gir økt risiko for fall. Dette gjelder angstmidler, sovemidler, antipsykotika, antidepressiva, opiater og </a:t>
            </a:r>
            <a:r>
              <a:rPr lang="nb-NO" sz="1200" kern="1200" dirty="0" err="1" smtClean="0">
                <a:solidFill>
                  <a:schemeClr val="tx1"/>
                </a:solidFill>
                <a:effectLst/>
                <a:latin typeface="+mn-lt"/>
                <a:ea typeface="+mn-ea"/>
                <a:cs typeface="+mn-cs"/>
              </a:rPr>
              <a:t>antiepileptika</a:t>
            </a:r>
            <a:r>
              <a:rPr lang="nb-NO" sz="1200" kern="1200" dirty="0" smtClean="0">
                <a:solidFill>
                  <a:schemeClr val="tx1"/>
                </a:solidFill>
                <a:effectLst/>
                <a:latin typeface="+mn-lt"/>
                <a:ea typeface="+mn-ea"/>
                <a:cs typeface="+mn-cs"/>
              </a:rPr>
              <a:t>.</a:t>
            </a:r>
          </a:p>
          <a:p>
            <a:r>
              <a:rPr lang="nb-NO" sz="1200" kern="1200" dirty="0" smtClean="0">
                <a:solidFill>
                  <a:schemeClr val="tx1"/>
                </a:solidFill>
                <a:effectLst/>
                <a:latin typeface="+mn-lt"/>
                <a:ea typeface="+mn-ea"/>
                <a:cs typeface="+mn-cs"/>
              </a:rPr>
              <a:t>Diabetesmedisiner kan føre til falltendens hvis blodsukkeret blir for lavt. En rekke forskjellige legemidler, blant annet, diuretika, angiotensin II-</a:t>
            </a:r>
            <a:r>
              <a:rPr lang="nb-NO" sz="1200" kern="1200" dirty="0" err="1" smtClean="0">
                <a:solidFill>
                  <a:schemeClr val="tx1"/>
                </a:solidFill>
                <a:effectLst/>
                <a:latin typeface="+mn-lt"/>
                <a:ea typeface="+mn-ea"/>
                <a:cs typeface="+mn-cs"/>
              </a:rPr>
              <a:t>reseptorblokkere</a:t>
            </a:r>
            <a:r>
              <a:rPr lang="nb-NO" sz="1200" kern="1200" dirty="0" smtClean="0">
                <a:solidFill>
                  <a:schemeClr val="tx1"/>
                </a:solidFill>
                <a:effectLst/>
                <a:latin typeface="+mn-lt"/>
                <a:ea typeface="+mn-ea"/>
                <a:cs typeface="+mn-cs"/>
              </a:rPr>
              <a:t> og ACE-hemmere, har dessuten tendens til å gi </a:t>
            </a:r>
            <a:r>
              <a:rPr lang="nb-NO" sz="1200" kern="1200" dirty="0" err="1" smtClean="0">
                <a:solidFill>
                  <a:schemeClr val="tx1"/>
                </a:solidFill>
                <a:effectLst/>
                <a:latin typeface="+mn-lt"/>
                <a:ea typeface="+mn-ea"/>
                <a:cs typeface="+mn-cs"/>
              </a:rPr>
              <a:t>hyponatremi</a:t>
            </a:r>
            <a:r>
              <a:rPr lang="nb-NO" sz="1200" kern="1200" dirty="0" smtClean="0">
                <a:solidFill>
                  <a:schemeClr val="tx1"/>
                </a:solidFill>
                <a:effectLst/>
                <a:latin typeface="+mn-lt"/>
                <a:ea typeface="+mn-ea"/>
                <a:cs typeface="+mn-cs"/>
              </a:rPr>
              <a:t>, som i sin tur gir større tendens til å falle. Andre legemidler, som epilepsimidler og psykofarmaka, kan gi ortostatisk hypotensjon og dermed falltendens. Fordi underernæring disponerer for fall, vil også legemidler som gir redusert appetitt, indirekte kunne gi falltendens.</a:t>
            </a:r>
          </a:p>
          <a:p>
            <a:r>
              <a:rPr lang="nb-NO" sz="1200" kern="1200" dirty="0" smtClean="0">
                <a:solidFill>
                  <a:schemeClr val="tx1"/>
                </a:solidFill>
                <a:effectLst/>
                <a:latin typeface="+mn-lt"/>
                <a:ea typeface="+mn-ea"/>
                <a:cs typeface="+mn-cs"/>
              </a:rPr>
              <a:t> </a:t>
            </a:r>
          </a:p>
          <a:p>
            <a:r>
              <a:rPr lang="nb-NO" sz="1200" b="1" kern="1200" dirty="0" smtClean="0">
                <a:solidFill>
                  <a:schemeClr val="tx1"/>
                </a:solidFill>
                <a:effectLst/>
                <a:latin typeface="+mn-lt"/>
                <a:ea typeface="+mn-ea"/>
                <a:cs typeface="+mn-cs"/>
              </a:rPr>
              <a:t>Forslag til ordlyd fra denne i digital NIMN</a:t>
            </a:r>
          </a:p>
          <a:p>
            <a:r>
              <a:rPr lang="nb-NO" sz="1200" kern="1200" dirty="0" smtClean="0">
                <a:solidFill>
                  <a:schemeClr val="tx1"/>
                </a:solidFill>
                <a:effectLst/>
                <a:latin typeface="+mn-lt"/>
                <a:ea typeface="+mn-ea"/>
                <a:cs typeface="+mn-cs"/>
              </a:rPr>
              <a:t> </a:t>
            </a:r>
          </a:p>
          <a:p>
            <a:r>
              <a:rPr lang="nb-NO" sz="1200" b="1" kern="1200" dirty="0" smtClean="0">
                <a:solidFill>
                  <a:schemeClr val="tx1"/>
                </a:solidFill>
                <a:effectLst/>
                <a:latin typeface="+mn-lt"/>
                <a:ea typeface="+mn-ea"/>
                <a:cs typeface="+mn-cs"/>
              </a:rPr>
              <a:t>OBS! Fall hos ELDRE: </a:t>
            </a:r>
            <a:r>
              <a:rPr lang="nb-NO" sz="1200" kern="1200" dirty="0" smtClean="0">
                <a:solidFill>
                  <a:schemeClr val="tx1"/>
                </a:solidFill>
                <a:effectLst/>
                <a:latin typeface="+mn-lt"/>
                <a:ea typeface="+mn-ea"/>
                <a:cs typeface="+mn-cs"/>
              </a:rPr>
              <a:t>Flere årsaker som virker sammen. </a:t>
            </a:r>
          </a:p>
          <a:p>
            <a:r>
              <a:rPr lang="nb-NO" sz="1200" i="1" u="sng" kern="1200" dirty="0" smtClean="0">
                <a:solidFill>
                  <a:schemeClr val="tx1"/>
                </a:solidFill>
                <a:effectLst/>
                <a:latin typeface="+mn-lt"/>
                <a:ea typeface="+mn-ea"/>
                <a:cs typeface="+mn-cs"/>
              </a:rPr>
              <a:t>Må alltid kartlegges:</a:t>
            </a:r>
            <a:r>
              <a:rPr lang="nb-NO" sz="1200" kern="1200" dirty="0" smtClean="0">
                <a:solidFill>
                  <a:schemeClr val="tx1"/>
                </a:solidFill>
                <a:effectLst/>
                <a:latin typeface="+mn-lt"/>
                <a:ea typeface="+mn-ea"/>
                <a:cs typeface="+mn-cs"/>
              </a:rPr>
              <a:t> Avklar symptomer på hjerneslag.  Alle pasienter med mistenkt ny-oppståtte FAST-symptomer og ukjent tidspunkt for symptomdebut (innenfor 12 timer) skal ha ambulanse på Rød respons. </a:t>
            </a:r>
          </a:p>
          <a:p>
            <a:r>
              <a:rPr lang="nb-NO" sz="1200" i="1" u="sng" kern="1200" dirty="0" smtClean="0">
                <a:solidFill>
                  <a:schemeClr val="tx1"/>
                </a:solidFill>
                <a:effectLst/>
                <a:latin typeface="+mn-lt"/>
                <a:ea typeface="+mn-ea"/>
                <a:cs typeface="+mn-cs"/>
              </a:rPr>
              <a:t>Følgende skal også sjekkes ut: </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Hodeskader</a:t>
            </a:r>
          </a:p>
          <a:p>
            <a:pPr lvl="0"/>
            <a:r>
              <a:rPr lang="nb-NO" sz="1200" kern="1200" dirty="0" smtClean="0">
                <a:solidFill>
                  <a:schemeClr val="tx1"/>
                </a:solidFill>
                <a:effectLst/>
                <a:latin typeface="+mn-lt"/>
                <a:ea typeface="+mn-ea"/>
                <a:cs typeface="+mn-cs"/>
              </a:rPr>
              <a:t>Hoftebrudd</a:t>
            </a:r>
          </a:p>
          <a:p>
            <a:pPr lvl="0"/>
            <a:r>
              <a:rPr lang="nb-NO" sz="1200" kern="1200" dirty="0" smtClean="0">
                <a:solidFill>
                  <a:schemeClr val="tx1"/>
                </a:solidFill>
                <a:effectLst/>
                <a:latin typeface="+mn-lt"/>
                <a:ea typeface="+mn-ea"/>
                <a:cs typeface="+mn-cs"/>
              </a:rPr>
              <a:t>Akutt sykdom</a:t>
            </a:r>
          </a:p>
          <a:p>
            <a:pPr lvl="0"/>
            <a:r>
              <a:rPr lang="nb-NO" sz="1200" kern="1200" dirty="0" smtClean="0">
                <a:solidFill>
                  <a:schemeClr val="tx1"/>
                </a:solidFill>
                <a:effectLst/>
                <a:latin typeface="+mn-lt"/>
                <a:ea typeface="+mn-ea"/>
                <a:cs typeface="+mn-cs"/>
              </a:rPr>
              <a:t>Hjerneblødning (sjekk om pas. står på bl. fortynnende eller </a:t>
            </a:r>
            <a:r>
              <a:rPr lang="nb-NO" sz="1200" kern="1200" dirty="0" err="1" smtClean="0">
                <a:solidFill>
                  <a:schemeClr val="tx1"/>
                </a:solidFill>
                <a:effectLst/>
                <a:latin typeface="+mn-lt"/>
                <a:ea typeface="+mn-ea"/>
                <a:cs typeface="+mn-cs"/>
              </a:rPr>
              <a:t>platehemmere</a:t>
            </a:r>
            <a:r>
              <a:rPr lang="nb-NO" sz="1200" kern="1200" dirty="0" smtClean="0">
                <a:solidFill>
                  <a:schemeClr val="tx1"/>
                </a:solidFill>
                <a:effectLst/>
                <a:latin typeface="+mn-lt"/>
                <a:ea typeface="+mn-ea"/>
                <a:cs typeface="+mn-cs"/>
              </a:rPr>
              <a:t>)</a:t>
            </a:r>
          </a:p>
          <a:p>
            <a:r>
              <a:rPr lang="nb-NO"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smtClean="0">
              <a:solidFill>
                <a:schemeClr val="tx1"/>
              </a:solidFill>
              <a:effectLst/>
              <a:latin typeface="+mn-lt"/>
              <a:ea typeface="+mn-ea"/>
              <a:cs typeface="+mn-cs"/>
            </a:endParaRPr>
          </a:p>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26</a:t>
            </a:fld>
            <a:endParaRPr lang="en-US"/>
          </a:p>
        </p:txBody>
      </p:sp>
    </p:spTree>
    <p:extLst>
      <p:ext uri="{BB962C8B-B14F-4D97-AF65-F5344CB8AC3E}">
        <p14:creationId xmlns:p14="http://schemas.microsoft.com/office/powerpoint/2010/main" val="1237852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OBS! Pasienter som står på medikamenter som øker falltendens:</a:t>
            </a:r>
            <a:endParaRPr lang="nb-NO" sz="1200" kern="1200" dirty="0" smtClean="0">
              <a:solidFill>
                <a:schemeClr val="tx1"/>
              </a:solidFill>
              <a:effectLst/>
              <a:latin typeface="+mn-lt"/>
              <a:ea typeface="+mn-ea"/>
              <a:cs typeface="+mn-cs"/>
            </a:endParaRPr>
          </a:p>
          <a:p>
            <a:r>
              <a:rPr lang="nb-NO" sz="1200" i="1" u="sng" kern="1200" dirty="0" smtClean="0">
                <a:solidFill>
                  <a:schemeClr val="tx1"/>
                </a:solidFill>
                <a:effectLst/>
                <a:latin typeface="+mn-lt"/>
                <a:ea typeface="+mn-ea"/>
                <a:cs typeface="+mn-cs"/>
              </a:rPr>
              <a:t>Blodtrykksenkende medisiner:</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Kalsiumantagonister (Amlodipin, Norvasc, Adalat Oros, Lerkanidip, Isoptin, Cardizem, Plendil)</a:t>
            </a:r>
          </a:p>
          <a:p>
            <a:pPr lvl="0"/>
            <a:r>
              <a:rPr lang="nb-NO" sz="1200" kern="1200" dirty="0" smtClean="0">
                <a:solidFill>
                  <a:schemeClr val="tx1"/>
                </a:solidFill>
                <a:effectLst/>
                <a:latin typeface="+mn-lt"/>
                <a:ea typeface="+mn-ea"/>
                <a:cs typeface="+mn-cs"/>
              </a:rPr>
              <a:t>Betablokkere (Selo-Zok, Metoprolol, Bisoprolol, Emconcor, Carvedilol)</a:t>
            </a:r>
          </a:p>
          <a:p>
            <a:pPr lvl="0"/>
            <a:r>
              <a:rPr lang="nb-NO" sz="1200" kern="1200" dirty="0" smtClean="0">
                <a:solidFill>
                  <a:schemeClr val="tx1"/>
                </a:solidFill>
                <a:effectLst/>
                <a:latin typeface="+mn-lt"/>
                <a:ea typeface="+mn-ea"/>
                <a:cs typeface="+mn-cs"/>
              </a:rPr>
              <a:t>Alfablokkere (brukes mot prostatabesvær) (Tamsulosin, Omnic, Duodart)</a:t>
            </a:r>
          </a:p>
          <a:p>
            <a:pPr lvl="0"/>
            <a:r>
              <a:rPr lang="en-GB" sz="1200" kern="1200" dirty="0" smtClean="0">
                <a:solidFill>
                  <a:schemeClr val="tx1"/>
                </a:solidFill>
                <a:effectLst/>
                <a:latin typeface="+mn-lt"/>
                <a:ea typeface="+mn-ea"/>
                <a:cs typeface="+mn-cs"/>
              </a:rPr>
              <a:t>Diuretika (Furix, Burinex, Spirix, Spironolactone, Esidrex, Centyl, Normrix Mite)</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Angiotensin II-reseptorblokkere (Atacand, Cozaar, Losartan, Diovan, Aprovel, Irbesartan)</a:t>
            </a:r>
          </a:p>
          <a:p>
            <a:pPr lvl="0"/>
            <a:r>
              <a:rPr lang="en-GB" sz="1200" kern="1200" dirty="0" smtClean="0">
                <a:solidFill>
                  <a:schemeClr val="tx1"/>
                </a:solidFill>
                <a:effectLst/>
                <a:latin typeface="+mn-lt"/>
                <a:ea typeface="+mn-ea"/>
                <a:cs typeface="+mn-cs"/>
              </a:rPr>
              <a:t>ACE-hemmere (Triatec, Captopril, Enalapril, Lisinopril, Ramipril)</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Langtidsvirkende Nitropreparater  (Imdur, Ismo, Monoket, Isomex)</a:t>
            </a:r>
          </a:p>
          <a:p>
            <a:r>
              <a:rPr lang="nb-NO" sz="1200" kern="1200" dirty="0" smtClean="0">
                <a:solidFill>
                  <a:schemeClr val="tx1"/>
                </a:solidFill>
                <a:effectLst/>
                <a:latin typeface="+mn-lt"/>
                <a:ea typeface="+mn-ea"/>
                <a:cs typeface="+mn-cs"/>
              </a:rPr>
              <a:t> </a:t>
            </a:r>
          </a:p>
          <a:p>
            <a:r>
              <a:rPr lang="nb-NO" sz="1200" i="1" kern="1200" dirty="0" smtClean="0">
                <a:solidFill>
                  <a:schemeClr val="tx1"/>
                </a:solidFill>
                <a:effectLst/>
                <a:latin typeface="+mn-lt"/>
                <a:ea typeface="+mn-ea"/>
                <a:cs typeface="+mn-cs"/>
              </a:rPr>
              <a:t>Andre legemidler som øker falltendens:</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Insuliner (Humulin, Insulatard, Levemri, Lantus, Novorapid, Humalog)</a:t>
            </a:r>
          </a:p>
          <a:p>
            <a:pPr lvl="0"/>
            <a:r>
              <a:rPr lang="nb-NO" sz="1200" kern="1200" dirty="0" smtClean="0">
                <a:solidFill>
                  <a:schemeClr val="tx1"/>
                </a:solidFill>
                <a:effectLst/>
                <a:latin typeface="+mn-lt"/>
                <a:ea typeface="+mn-ea"/>
                <a:cs typeface="+mn-cs"/>
              </a:rPr>
              <a:t>Andre diabetesmedisiner (Glucophage, Metformin, Amaryl, Janumet, Eucras, Januvia, Jardiance) </a:t>
            </a:r>
          </a:p>
          <a:p>
            <a:pPr lvl="0"/>
            <a:r>
              <a:rPr lang="en-GB" sz="1200" kern="1200" dirty="0" smtClean="0">
                <a:solidFill>
                  <a:schemeClr val="tx1"/>
                </a:solidFill>
                <a:effectLst/>
                <a:latin typeface="+mn-lt"/>
                <a:ea typeface="+mn-ea"/>
                <a:cs typeface="+mn-cs"/>
              </a:rPr>
              <a:t>Diuretika (Furix, Burinex, Esidrex, Centyl, Normrix Mite)</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Angiotensin II-reseptorblokkere (Atacand, Cozaar, Losartan, Diovan, Aprovel, Irbesartan)</a:t>
            </a:r>
          </a:p>
          <a:p>
            <a:pPr lvl="0"/>
            <a:r>
              <a:rPr lang="en-GB" sz="1200" kern="1200" dirty="0" smtClean="0">
                <a:solidFill>
                  <a:schemeClr val="tx1"/>
                </a:solidFill>
                <a:effectLst/>
                <a:latin typeface="+mn-lt"/>
                <a:ea typeface="+mn-ea"/>
                <a:cs typeface="+mn-cs"/>
              </a:rPr>
              <a:t>ACE-hemmere (Triatec, Captopril, Enalapril, Lisinopril, Ramipril) </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Epilepsimedisiner (Fenemal, Fenantoin, Tegretol, Keppra, Trimonil, Trileptal, Orfiril, Valproat)</a:t>
            </a:r>
          </a:p>
          <a:p>
            <a:pPr lvl="0"/>
            <a:r>
              <a:rPr lang="en-GB" sz="1200" kern="1200" dirty="0" smtClean="0">
                <a:solidFill>
                  <a:schemeClr val="tx1"/>
                </a:solidFill>
                <a:effectLst/>
                <a:latin typeface="+mn-lt"/>
                <a:ea typeface="+mn-ea"/>
                <a:cs typeface="+mn-cs"/>
              </a:rPr>
              <a:t>Antipsykotika (Levomepromazine, Trilafon, Fluanxol, Quetiapin Abilify) </a:t>
            </a:r>
            <a:endParaRPr lang="nb-NO"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Antidepressiva (Seroxat, Cipralex, Sarotex, Amitriptylin, Anafranil, Cipramil, Fuoxetin, Remeron)</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Angstmidler (Sobril, Valium, Vival, Lorazepam)</a:t>
            </a:r>
          </a:p>
          <a:p>
            <a:pPr lvl="0"/>
            <a:r>
              <a:rPr lang="en-GB" sz="1200" kern="1200" dirty="0" smtClean="0">
                <a:solidFill>
                  <a:schemeClr val="tx1"/>
                </a:solidFill>
                <a:effectLst/>
                <a:latin typeface="+mn-lt"/>
                <a:ea typeface="+mn-ea"/>
                <a:cs typeface="+mn-cs"/>
              </a:rPr>
              <a:t>Opiater (Oxycodone, Durogesic, Norspan, Temgesic, Morfin, Paralgin Forte)</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Sovemidler (Apodorm, Zopiclone, Imovane, Stilnoct) </a:t>
            </a:r>
          </a:p>
          <a:p>
            <a:r>
              <a:rPr lang="nb-NO" sz="1200" kern="1200" dirty="0" smtClean="0">
                <a:solidFill>
                  <a:schemeClr val="tx1"/>
                </a:solidFill>
                <a:effectLst/>
                <a:latin typeface="+mn-lt"/>
                <a:ea typeface="+mn-ea"/>
                <a:cs typeface="+mn-cs"/>
              </a:rPr>
              <a:t> Jeg tror det bør listes opp de vanligste salgsnavn i parentes bak hvert generisk navn</a:t>
            </a:r>
          </a:p>
          <a:p>
            <a:endParaRPr lang="en-US" dirty="0" smtClean="0"/>
          </a:p>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27</a:t>
            </a:fld>
            <a:endParaRPr lang="en-US" dirty="0"/>
          </a:p>
        </p:txBody>
      </p:sp>
    </p:spTree>
    <p:extLst>
      <p:ext uri="{BB962C8B-B14F-4D97-AF65-F5344CB8AC3E}">
        <p14:creationId xmlns:p14="http://schemas.microsoft.com/office/powerpoint/2010/main" val="1987945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Fall</a:t>
            </a:r>
            <a:r>
              <a:rPr lang="en-US" baseline="0" dirty="0" smtClean="0"/>
              <a:t> på sen kveld/natt/morgen som fører </a:t>
            </a:r>
            <a:r>
              <a:rPr lang="en-US" baseline="0" dirty="0" err="1" smtClean="0"/>
              <a:t>til</a:t>
            </a:r>
            <a:r>
              <a:rPr lang="en-US" baseline="0" dirty="0" smtClean="0"/>
              <a:t> hoftebrudd- </a:t>
            </a:r>
            <a:r>
              <a:rPr lang="en-US" baseline="0" dirty="0" err="1" smtClean="0"/>
              <a:t>bruk</a:t>
            </a:r>
            <a:r>
              <a:rPr lang="en-US" baseline="0" dirty="0" smtClean="0"/>
              <a:t> </a:t>
            </a:r>
            <a:r>
              <a:rPr lang="en-US" baseline="0" dirty="0" err="1" smtClean="0"/>
              <a:t>av</a:t>
            </a:r>
            <a:r>
              <a:rPr lang="en-US" baseline="0" dirty="0" smtClean="0"/>
              <a:t> Zopiclone?</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28</a:t>
            </a:fld>
            <a:endParaRPr lang="en-US" dirty="0"/>
          </a:p>
        </p:txBody>
      </p:sp>
    </p:spTree>
    <p:extLst>
      <p:ext uri="{BB962C8B-B14F-4D97-AF65-F5344CB8AC3E}">
        <p14:creationId xmlns:p14="http://schemas.microsoft.com/office/powerpoint/2010/main" val="3882294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dirty="0" err="1" smtClean="0">
                <a:latin typeface="Arial" panose="020B0604020202020204" pitchFamily="34" charset="0"/>
                <a:ea typeface="ＭＳ Ｐゴシック" panose="020B0600070205080204" pitchFamily="34" charset="-128"/>
              </a:rPr>
              <a:t>Absopsjon</a:t>
            </a:r>
            <a:r>
              <a:rPr lang="nb-NO" altLang="nb-NO" dirty="0" smtClean="0">
                <a:latin typeface="Arial" panose="020B0604020202020204" pitchFamily="34" charset="0"/>
                <a:ea typeface="ＭＳ Ｐゴシック" panose="020B0600070205080204" pitchFamily="34" charset="-128"/>
              </a:rPr>
              <a:t>, fordeling, metabolisme og </a:t>
            </a:r>
            <a:r>
              <a:rPr lang="nb-NO" altLang="nb-NO" dirty="0" err="1" smtClean="0">
                <a:latin typeface="Arial" panose="020B0604020202020204" pitchFamily="34" charset="0"/>
                <a:ea typeface="ＭＳ Ｐゴシック" panose="020B0600070205080204" pitchFamily="34" charset="-128"/>
              </a:rPr>
              <a:t>uskillelse</a:t>
            </a:r>
            <a:endParaRPr lang="nb-NO" altLang="nb-NO" dirty="0" smtClean="0">
              <a:latin typeface="Arial" panose="020B0604020202020204" pitchFamily="34" charset="0"/>
              <a:ea typeface="ＭＳ Ｐゴシック" panose="020B0600070205080204" pitchFamily="34" charset="-128"/>
            </a:endParaRPr>
          </a:p>
          <a:p>
            <a:r>
              <a:rPr lang="nb-NO" altLang="nb-NO" dirty="0" smtClean="0">
                <a:latin typeface="Arial" panose="020B0604020202020204" pitchFamily="34" charset="0"/>
                <a:ea typeface="ＭＳ Ｐゴシック" panose="020B0600070205080204" pitchFamily="34" charset="-128"/>
              </a:rPr>
              <a:t>Vekt: </a:t>
            </a:r>
            <a:r>
              <a:rPr lang="nb-NO" altLang="nb-NO" dirty="0" err="1" smtClean="0">
                <a:latin typeface="Arial" panose="020B0604020202020204" pitchFamily="34" charset="0"/>
                <a:ea typeface="ＭＳ Ｐゴシック" panose="020B0600070205080204" pitchFamily="34" charset="-128"/>
              </a:rPr>
              <a:t>spesilet</a:t>
            </a:r>
            <a:r>
              <a:rPr lang="nb-NO" altLang="nb-NO" dirty="0" smtClean="0">
                <a:latin typeface="Arial" panose="020B0604020202020204" pitchFamily="34" charset="0"/>
                <a:ea typeface="ＭＳ Ｐゴシック" panose="020B0600070205080204" pitchFamily="34" charset="-128"/>
              </a:rPr>
              <a:t> LM med smal terapeutisk bredde </a:t>
            </a:r>
          </a:p>
          <a:p>
            <a:r>
              <a:rPr lang="nb-NO" altLang="nb-NO" dirty="0" smtClean="0">
                <a:latin typeface="Arial" panose="020B0604020202020204" pitchFamily="34" charset="0"/>
                <a:ea typeface="ＭＳ Ｐゴシック" panose="020B0600070205080204" pitchFamily="34" charset="-128"/>
              </a:rPr>
              <a:t>Mindre first pass effekt</a:t>
            </a:r>
          </a:p>
          <a:p>
            <a:r>
              <a:rPr lang="nb-NO" altLang="nb-NO" dirty="0" smtClean="0">
                <a:latin typeface="Arial" panose="020B0604020202020204" pitchFamily="34" charset="0"/>
                <a:ea typeface="ＭＳ Ｐゴシック" panose="020B0600070205080204" pitchFamily="34" charset="-128"/>
              </a:rPr>
              <a:t>Økt fri fraksjon av legemidler (overdosering, selv om serumkonsentrasjonen er innenfor anbefalt terapiområde)</a:t>
            </a:r>
          </a:p>
          <a:p>
            <a:r>
              <a:rPr lang="nb-NO" altLang="nb-NO" dirty="0" smtClean="0">
                <a:latin typeface="Arial" panose="020B0604020202020204" pitchFamily="34" charset="0"/>
                <a:ea typeface="ＭＳ Ｐゴシック" panose="020B0600070205080204" pitchFamily="34" charset="-128"/>
              </a:rPr>
              <a:t>Påvirker distribusjonsvolum – </a:t>
            </a:r>
            <a:r>
              <a:rPr lang="nb-NO" altLang="nb-NO" dirty="0" err="1" smtClean="0">
                <a:latin typeface="Arial" panose="020B0604020202020204" pitchFamily="34" charset="0"/>
                <a:ea typeface="ＭＳ Ｐゴシック" panose="020B0600070205080204" pitchFamily="34" charset="-128"/>
              </a:rPr>
              <a:t>Fettløslige</a:t>
            </a:r>
            <a:r>
              <a:rPr lang="nb-NO" altLang="nb-NO" dirty="0" smtClean="0">
                <a:latin typeface="Arial" panose="020B0604020202020204" pitchFamily="34" charset="0"/>
                <a:ea typeface="ＭＳ Ｐゴシック" panose="020B0600070205080204" pitchFamily="34" charset="-128"/>
              </a:rPr>
              <a:t> (valium) økt risiko for akkumulasjon (økt distribusjonsvolum)</a:t>
            </a:r>
          </a:p>
          <a:p>
            <a:r>
              <a:rPr lang="nb-NO" altLang="nb-NO" dirty="0" err="1" smtClean="0">
                <a:latin typeface="Arial" panose="020B0604020202020204" pitchFamily="34" charset="0"/>
                <a:ea typeface="ＭＳ Ｐゴシック" panose="020B0600070205080204" pitchFamily="34" charset="-128"/>
              </a:rPr>
              <a:t>Vannløslige</a:t>
            </a:r>
            <a:r>
              <a:rPr lang="nb-NO" altLang="nb-NO" dirty="0" smtClean="0">
                <a:latin typeface="Arial" panose="020B0604020202020204" pitchFamily="34" charset="0"/>
                <a:ea typeface="ＭＳ Ｐゴシック" panose="020B0600070205080204" pitchFamily="34" charset="-128"/>
              </a:rPr>
              <a:t> (redusert distribusjonsvolum) plasmakonsentrasjonen stiger raskere og kortere virketid</a:t>
            </a:r>
          </a:p>
          <a:p>
            <a:r>
              <a:rPr lang="nb-NO" altLang="nb-NO" dirty="0" smtClean="0">
                <a:latin typeface="Arial" panose="020B0604020202020204" pitchFamily="34" charset="0"/>
                <a:ea typeface="ＭＳ Ｐゴシック" panose="020B0600070205080204" pitchFamily="34" charset="-128"/>
              </a:rPr>
              <a:t>Viktigste endring – betydelig forsinket eliminasjon av legemidler som skilles ut renalt. Eks morfin. </a:t>
            </a:r>
            <a:r>
              <a:rPr lang="nb-NO" altLang="nb-NO" dirty="0" err="1" smtClean="0">
                <a:latin typeface="Arial" panose="020B0604020202020204" pitchFamily="34" charset="0"/>
                <a:ea typeface="ＭＳ Ｐゴシック" panose="020B0600070205080204" pitchFamily="34" charset="-128"/>
              </a:rPr>
              <a:t>Atenolol.enalapril</a:t>
            </a:r>
            <a:endParaRPr lang="nb-NO" altLang="nb-NO" dirty="0" smtClean="0">
              <a:latin typeface="Arial" panose="020B0604020202020204" pitchFamily="34" charset="0"/>
              <a:ea typeface="ＭＳ Ｐゴシック" panose="020B0600070205080204" pitchFamily="34" charset="-128"/>
            </a:endParaRPr>
          </a:p>
          <a:p>
            <a:r>
              <a:rPr lang="nb-NO" altLang="nb-NO" dirty="0" smtClean="0">
                <a:latin typeface="Arial" panose="020B0604020202020204" pitchFamily="34" charset="0"/>
                <a:ea typeface="ＭＳ Ｐゴシック" panose="020B0600070205080204" pitchFamily="34" charset="-128"/>
              </a:rPr>
              <a:t>Reseptortetthet reduseres økt effekt av antagonister redusert effekt av </a:t>
            </a:r>
            <a:r>
              <a:rPr lang="nb-NO" altLang="nb-NO" dirty="0" err="1" smtClean="0">
                <a:latin typeface="Arial" panose="020B0604020202020204" pitchFamily="34" charset="0"/>
                <a:ea typeface="ＭＳ Ｐゴシック" panose="020B0600070205080204" pitchFamily="34" charset="-128"/>
              </a:rPr>
              <a:t>agonister</a:t>
            </a:r>
            <a:endParaRPr lang="nb-NO" altLang="nb-NO" dirty="0" smtClean="0">
              <a:latin typeface="Arial" panose="020B0604020202020204" pitchFamily="34" charset="0"/>
              <a:ea typeface="ＭＳ Ｐゴシック" panose="020B0600070205080204" pitchFamily="34" charset="-128"/>
            </a:endParaRPr>
          </a:p>
          <a:p>
            <a:r>
              <a:rPr lang="nb-NO" altLang="nb-NO" dirty="0" smtClean="0">
                <a:latin typeface="Arial" panose="020B0604020202020204" pitchFamily="34" charset="0"/>
                <a:ea typeface="ＭＳ Ｐゴシック" panose="020B0600070205080204" pitchFamily="34" charset="-128"/>
              </a:rPr>
              <a:t>Eks: bronkodilatasjon økt effekt av </a:t>
            </a:r>
            <a:r>
              <a:rPr lang="nb-NO" altLang="nb-NO" dirty="0" err="1" smtClean="0">
                <a:latin typeface="Arial" panose="020B0604020202020204" pitchFamily="34" charset="0"/>
                <a:ea typeface="ＭＳ Ｐゴシック" panose="020B0600070205080204" pitchFamily="34" charset="-128"/>
              </a:rPr>
              <a:t>antikolinerge</a:t>
            </a:r>
            <a:r>
              <a:rPr lang="nb-NO" altLang="nb-NO" dirty="0" smtClean="0">
                <a:latin typeface="Arial" panose="020B0604020202020204" pitchFamily="34" charset="0"/>
                <a:ea typeface="ＭＳ Ｐゴシック" panose="020B0600070205080204" pitchFamily="34" charset="-128"/>
              </a:rPr>
              <a:t> (</a:t>
            </a:r>
            <a:r>
              <a:rPr lang="nb-NO" altLang="nb-NO" dirty="0" err="1" smtClean="0">
                <a:latin typeface="Arial" panose="020B0604020202020204" pitchFamily="34" charset="0"/>
                <a:ea typeface="ＭＳ Ｐゴシック" panose="020B0600070205080204" pitchFamily="34" charset="-128"/>
              </a:rPr>
              <a:t>ipratropium</a:t>
            </a:r>
            <a:r>
              <a:rPr lang="nb-NO" altLang="nb-NO" dirty="0" smtClean="0">
                <a:latin typeface="Arial" panose="020B0604020202020204" pitchFamily="34" charset="0"/>
                <a:ea typeface="ＭＳ Ｐゴシック" panose="020B0600070205080204" pitchFamily="34" charset="-128"/>
              </a:rPr>
              <a:t>) og redusert effekt av </a:t>
            </a:r>
            <a:r>
              <a:rPr lang="nb-NO" altLang="nb-NO" dirty="0" err="1" smtClean="0">
                <a:latin typeface="Arial" panose="020B0604020202020204" pitchFamily="34" charset="0"/>
                <a:ea typeface="ＭＳ Ｐゴシック" panose="020B0600070205080204" pitchFamily="34" charset="-128"/>
              </a:rPr>
              <a:t>betaagonister</a:t>
            </a:r>
            <a:r>
              <a:rPr lang="nb-NO" altLang="nb-NO" dirty="0" smtClean="0">
                <a:latin typeface="Arial" panose="020B0604020202020204" pitchFamily="34" charset="0"/>
                <a:ea typeface="ＭＳ Ｐゴシック" panose="020B0600070205080204" pitchFamily="34" charset="-128"/>
              </a:rPr>
              <a:t> (</a:t>
            </a:r>
            <a:r>
              <a:rPr lang="nb-NO" altLang="nb-NO" dirty="0" err="1" smtClean="0">
                <a:latin typeface="Arial" panose="020B0604020202020204" pitchFamily="34" charset="0"/>
                <a:ea typeface="ＭＳ Ｐゴシック" panose="020B0600070205080204" pitchFamily="34" charset="-128"/>
              </a:rPr>
              <a:t>salbutamol</a:t>
            </a:r>
            <a:r>
              <a:rPr lang="nb-NO" altLang="nb-NO" dirty="0" smtClean="0">
                <a:latin typeface="Arial" panose="020B0604020202020204" pitchFamily="34" charset="0"/>
                <a:ea typeface="ＭＳ Ｐゴシック" panose="020B0600070205080204" pitchFamily="34" charset="-128"/>
              </a:rPr>
              <a:t>)</a:t>
            </a:r>
          </a:p>
          <a:p>
            <a:r>
              <a:rPr lang="nb-NO" altLang="nb-NO" dirty="0" smtClean="0">
                <a:latin typeface="Arial" panose="020B0604020202020204" pitchFamily="34" charset="0"/>
                <a:ea typeface="ＭＳ Ｐゴシック" panose="020B0600070205080204" pitchFamily="34" charset="-128"/>
              </a:rPr>
              <a:t>Reseptorspesifisitet: avhengig av dose. </a:t>
            </a:r>
          </a:p>
          <a:p>
            <a:r>
              <a:rPr lang="nb-NO" altLang="nb-NO" dirty="0" smtClean="0">
                <a:latin typeface="Arial" panose="020B0604020202020204" pitchFamily="34" charset="0"/>
                <a:ea typeface="ＭＳ Ｐゴシック" panose="020B0600070205080204" pitchFamily="34" charset="-128"/>
              </a:rPr>
              <a:t>Økt </a:t>
            </a:r>
            <a:r>
              <a:rPr lang="nb-NO" altLang="nb-NO" dirty="0" err="1" smtClean="0">
                <a:latin typeface="Arial" panose="020B0604020202020204" pitchFamily="34" charset="0"/>
                <a:ea typeface="ＭＳ Ｐゴシック" panose="020B0600070205080204" pitchFamily="34" charset="-128"/>
              </a:rPr>
              <a:t>legemiddelefffekt</a:t>
            </a:r>
            <a:r>
              <a:rPr lang="nb-NO" altLang="nb-NO" dirty="0" smtClean="0">
                <a:latin typeface="Arial" panose="020B0604020202020204" pitchFamily="34" charset="0"/>
                <a:ea typeface="ＭＳ Ｐゴシック" panose="020B0600070205080204" pitchFamily="34" charset="-128"/>
              </a:rPr>
              <a:t> og økt bivirkningsrisiko</a:t>
            </a:r>
          </a:p>
          <a:p>
            <a:r>
              <a:rPr lang="nb-NO" altLang="nb-NO" dirty="0" smtClean="0">
                <a:latin typeface="Arial" panose="020B0604020202020204" pitchFamily="34" charset="0"/>
                <a:ea typeface="ＭＳ Ｐゴシック" panose="020B0600070205080204" pitchFamily="34" charset="-128"/>
              </a:rPr>
              <a:t>Eks nyrene. Redusert </a:t>
            </a:r>
            <a:r>
              <a:rPr lang="nb-NO" altLang="nb-NO" dirty="0" err="1" smtClean="0">
                <a:latin typeface="Arial" panose="020B0604020202020204" pitchFamily="34" charset="0"/>
                <a:ea typeface="ＭＳ Ｐゴシック" panose="020B0600070205080204" pitchFamily="34" charset="-128"/>
              </a:rPr>
              <a:t>glomerulær</a:t>
            </a:r>
            <a:r>
              <a:rPr lang="nb-NO" altLang="nb-NO" dirty="0" smtClean="0">
                <a:latin typeface="Arial" panose="020B0604020202020204" pitchFamily="34" charset="0"/>
                <a:ea typeface="ＭＳ Ｐゴシック" panose="020B0600070205080204" pitchFamily="34" charset="-128"/>
              </a:rPr>
              <a:t> og tubulær funksjon – sårbarhet for medikamenter som påvirker dette økt. (ACE-hemmer og AII blokkere)</a:t>
            </a:r>
          </a:p>
          <a:p>
            <a:r>
              <a:rPr lang="nb-NO" altLang="nb-NO" dirty="0" smtClean="0">
                <a:latin typeface="Arial" panose="020B0604020202020204" pitchFamily="34" charset="0"/>
                <a:ea typeface="ＭＳ Ｐゴシック" panose="020B0600070205080204" pitchFamily="34" charset="-128"/>
              </a:rPr>
              <a:t>Blodtrykk: </a:t>
            </a:r>
            <a:r>
              <a:rPr lang="nb-NO" altLang="nb-NO" dirty="0" err="1" smtClean="0">
                <a:latin typeface="Arial" panose="020B0604020202020204" pitchFamily="34" charset="0"/>
                <a:ea typeface="ＭＳ Ｐゴシック" panose="020B0600070205080204" pitchFamily="34" charset="-128"/>
              </a:rPr>
              <a:t>baroresptorene</a:t>
            </a:r>
            <a:r>
              <a:rPr lang="nb-NO" altLang="nb-NO" dirty="0" smtClean="0">
                <a:latin typeface="Arial" panose="020B0604020202020204" pitchFamily="34" charset="0"/>
                <a:ea typeface="ＭＳ Ｐゴシック" panose="020B0600070205080204" pitchFamily="34" charset="-128"/>
              </a:rPr>
              <a:t> svekkes i presisjon og tempo</a:t>
            </a:r>
          </a:p>
          <a:p>
            <a:r>
              <a:rPr lang="nb-NO" altLang="nb-NO" dirty="0" smtClean="0">
                <a:latin typeface="Arial" panose="020B0604020202020204" pitchFamily="34" charset="0"/>
                <a:ea typeface="ＭＳ Ｐゴシック" panose="020B0600070205080204" pitchFamily="34" charset="-128"/>
              </a:rPr>
              <a:t>Reseptorsensitivitet økt – gir sterkere effekt av bla benzo hos eldre</a:t>
            </a:r>
          </a:p>
          <a:p>
            <a:endParaRPr lang="nb-NO" altLang="nb-NO" dirty="0" smtClean="0">
              <a:latin typeface="Arial" panose="020B0604020202020204" pitchFamily="34" charset="0"/>
              <a:ea typeface="ＭＳ Ｐゴシック" panose="020B0600070205080204" pitchFamily="34" charset="-128"/>
            </a:endParaRPr>
          </a:p>
          <a:p>
            <a:r>
              <a:rPr lang="nb-NO" sz="1200" b="0" i="0" kern="1200" dirty="0" err="1" smtClean="0">
                <a:solidFill>
                  <a:schemeClr val="tx1"/>
                </a:solidFill>
                <a:effectLst/>
                <a:latin typeface="+mn-lt"/>
                <a:ea typeface="+mn-ea"/>
                <a:cs typeface="+mn-cs"/>
              </a:rPr>
              <a:t>Farmakogenetikk</a:t>
            </a:r>
            <a:r>
              <a:rPr lang="nb-NO" sz="1200" b="0" i="0" kern="1200" dirty="0" smtClean="0">
                <a:solidFill>
                  <a:schemeClr val="tx1"/>
                </a:solidFill>
                <a:effectLst/>
                <a:latin typeface="+mn-lt"/>
                <a:ea typeface="+mn-ea"/>
                <a:cs typeface="+mn-cs"/>
              </a:rPr>
              <a:t> er beskrivelsen av hvordan forskjell i virkningen av en bestemt dose legemiddel kan være forårsaket av en genetisk ulikhet i ett enkelt gen mellom individer.</a:t>
            </a:r>
            <a:endParaRPr lang="nb-NO" altLang="nb-NO" dirty="0" smtClean="0">
              <a:latin typeface="Arial" panose="020B0604020202020204" pitchFamily="34" charset="0"/>
              <a:ea typeface="ＭＳ Ｐゴシック" panose="020B0600070205080204" pitchFamily="34" charset="-128"/>
            </a:endParaRPr>
          </a:p>
          <a:p>
            <a:endParaRPr lang="nb-NO" altLang="nb-NO" dirty="0" smtClean="0">
              <a:latin typeface="Arial" panose="020B0604020202020204" pitchFamily="34" charset="0"/>
              <a:ea typeface="ＭＳ Ｐゴシック" panose="020B0600070205080204" pitchFamily="34" charset="-128"/>
            </a:endParaRPr>
          </a:p>
          <a:p>
            <a:endParaRPr lang="nb-NO" dirty="0"/>
          </a:p>
        </p:txBody>
      </p:sp>
      <p:sp>
        <p:nvSpPr>
          <p:cNvPr id="4" name="Plassholder for lysbildenummer 3"/>
          <p:cNvSpPr>
            <a:spLocks noGrp="1"/>
          </p:cNvSpPr>
          <p:nvPr>
            <p:ph type="sldNum" sz="quarter" idx="10"/>
          </p:nvPr>
        </p:nvSpPr>
        <p:spPr/>
        <p:txBody>
          <a:bodyPr/>
          <a:lstStyle/>
          <a:p>
            <a:fld id="{CC4C57E6-E46D-4C8C-9A4D-F825A1C069DB}" type="slidenum">
              <a:rPr lang="nb-NO" smtClean="0"/>
              <a:t>29</a:t>
            </a:fld>
            <a:endParaRPr lang="nb-NO"/>
          </a:p>
        </p:txBody>
      </p:sp>
    </p:spTree>
    <p:extLst>
      <p:ext uri="{BB962C8B-B14F-4D97-AF65-F5344CB8AC3E}">
        <p14:creationId xmlns:p14="http://schemas.microsoft.com/office/powerpoint/2010/main" val="225907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err="1" smtClean="0">
                <a:solidFill>
                  <a:schemeClr val="tx1"/>
                </a:solidFill>
                <a:effectLst/>
                <a:latin typeface="+mn-lt"/>
                <a:ea typeface="+mn-ea"/>
                <a:cs typeface="+mn-cs"/>
              </a:rPr>
              <a:t>Hurtilglink</a:t>
            </a:r>
            <a:r>
              <a:rPr lang="nb-NO" sz="1200" b="1" i="0" kern="1200" dirty="0" smtClean="0">
                <a:solidFill>
                  <a:schemeClr val="tx1"/>
                </a:solidFill>
                <a:effectLst/>
                <a:latin typeface="+mn-lt"/>
                <a:ea typeface="+mn-ea"/>
                <a:cs typeface="+mn-cs"/>
              </a:rPr>
              <a:t> til en </a:t>
            </a:r>
            <a:r>
              <a:rPr lang="nb-NO" sz="1200" b="1" i="0" kern="1200" dirty="0" err="1" smtClean="0">
                <a:solidFill>
                  <a:schemeClr val="tx1"/>
                </a:solidFill>
                <a:effectLst/>
                <a:latin typeface="+mn-lt"/>
                <a:ea typeface="+mn-ea"/>
                <a:cs typeface="+mn-cs"/>
              </a:rPr>
              <a:t>TedEX</a:t>
            </a:r>
            <a:r>
              <a:rPr lang="nb-NO" sz="1200" b="1" i="0" kern="1200" dirty="0" smtClean="0">
                <a:solidFill>
                  <a:schemeClr val="tx1"/>
                </a:solidFill>
                <a:effectLst/>
                <a:latin typeface="+mn-lt"/>
                <a:ea typeface="+mn-ea"/>
                <a:cs typeface="+mn-cs"/>
              </a:rPr>
              <a:t> film</a:t>
            </a:r>
            <a:r>
              <a:rPr lang="nb-NO" sz="1200" b="1" i="0" kern="1200" baseline="0" dirty="0" smtClean="0">
                <a:solidFill>
                  <a:schemeClr val="tx1"/>
                </a:solidFill>
                <a:effectLst/>
                <a:latin typeface="+mn-lt"/>
                <a:ea typeface="+mn-ea"/>
                <a:cs typeface="+mn-cs"/>
              </a:rPr>
              <a:t> om aldring</a:t>
            </a:r>
            <a:endParaRPr lang="nb-NO" sz="1200" b="1" i="0" kern="1200" dirty="0" smtClean="0">
              <a:solidFill>
                <a:schemeClr val="tx1"/>
              </a:solidFill>
              <a:effectLst/>
              <a:latin typeface="+mn-lt"/>
              <a:ea typeface="+mn-ea"/>
              <a:cs typeface="+mn-cs"/>
            </a:endParaRP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Aldring og død er en naturlig prosess hos alle levende organismer. </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Livslengden avhenger av artens reproduktive strategi (livshistoriestrategi) og individenes funksjon. Noen celletyper eldes raskere enn andre som del av et utviklingsprogram. Aldring, nedbrytning og død er styrt av gener som deltar i avvikling. De av oss som ved et ufattelig antall tilfeldige sammentreff fikk mulighet til å se hvordan det er her på Jorden bør glede seg over det i stedet for å frykte aldringen og døden. Ifølge PW Zapffe: «De ufødte forblir alltid i flertall».</a:t>
            </a:r>
          </a:p>
          <a:p>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Aldring er en meget kompleks med flere prosesser som interagerer. Det skjer biologiske endringer i organismene over </a:t>
            </a:r>
            <a:r>
              <a:rPr lang="nb-NO" sz="1200" b="0" i="0" kern="1200" dirty="0" smtClean="0">
                <a:solidFill>
                  <a:schemeClr val="tx1"/>
                </a:solidFill>
                <a:effectLst/>
                <a:latin typeface="+mn-lt"/>
                <a:ea typeface="+mn-ea"/>
                <a:cs typeface="+mn-cs"/>
                <a:hlinkClick r:id="rId3"/>
              </a:rPr>
              <a:t>tid</a:t>
            </a:r>
            <a:r>
              <a:rPr lang="nb-NO" sz="1200" b="0" i="0" kern="1200" dirty="0" smtClean="0">
                <a:solidFill>
                  <a:schemeClr val="tx1"/>
                </a:solidFill>
                <a:effectLst/>
                <a:latin typeface="+mn-lt"/>
                <a:ea typeface="+mn-ea"/>
                <a:cs typeface="+mn-cs"/>
              </a:rPr>
              <a:t>, en aldring og aldringsprosess, mentalt og kroppslig. </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Dyr og mennesker gjennomlever stadiene embryo, foster (</a:t>
            </a:r>
            <a:r>
              <a:rPr lang="nb-NO" sz="1200" b="0" i="0" kern="1200" dirty="0" smtClean="0">
                <a:solidFill>
                  <a:schemeClr val="tx1"/>
                </a:solidFill>
                <a:effectLst/>
                <a:latin typeface="+mn-lt"/>
                <a:ea typeface="+mn-ea"/>
                <a:cs typeface="+mn-cs"/>
                <a:hlinkClick r:id="rId4"/>
              </a:rPr>
              <a:t>utviklingsbiologi</a:t>
            </a:r>
            <a:r>
              <a:rPr lang="nb-NO" sz="1200" b="0" i="0" kern="1200" dirty="0" smtClean="0">
                <a:solidFill>
                  <a:schemeClr val="tx1"/>
                </a:solidFill>
                <a:effectLst/>
                <a:latin typeface="+mn-lt"/>
                <a:ea typeface="+mn-ea"/>
                <a:cs typeface="+mn-cs"/>
              </a:rPr>
              <a:t>), barn, ungdom, voksen, middelaldrende og gammel som avsluttes med død, og hvor grunnstoffene i kroppen blir resirkulert i økosystemene.  Med alderen får kroppen redusert kapasitet og minsket funksjon i de indre organer (hjerne, hjerte, lunge, nyrer, mage-tarmsystem), og  i kognitive egenskaper (intellektuell kapasitet). Muskler, bein og immunforsvaret blir svakere. Lungekapasiteten reduseres. </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Nyrefunksjonen blir dårligere. Smaksløker forsvinner.  Nerveimpulser og muskelkoordinering går saktere, Hørsel og syn reduseres. Balansen blir dårligere med økt mulighet for fall og beinbrekk. Det blir brune pigmentflekker i huden (alderspigment, "leverflekker") fra </a:t>
            </a:r>
            <a:r>
              <a:rPr lang="nb-NO" sz="1200" b="0" i="0" kern="1200" dirty="0" err="1" smtClean="0">
                <a:solidFill>
                  <a:schemeClr val="tx1"/>
                </a:solidFill>
                <a:effectLst/>
                <a:latin typeface="+mn-lt"/>
                <a:ea typeface="+mn-ea"/>
                <a:cs typeface="+mn-cs"/>
              </a:rPr>
              <a:t>lipofusin</a:t>
            </a:r>
            <a:r>
              <a:rPr lang="nb-NO" sz="1200" b="0" i="0" kern="1200" dirty="0" smtClean="0">
                <a:solidFill>
                  <a:schemeClr val="tx1"/>
                </a:solidFill>
                <a:effectLst/>
                <a:latin typeface="+mn-lt"/>
                <a:ea typeface="+mn-ea"/>
                <a:cs typeface="+mn-cs"/>
              </a:rPr>
              <a:t> dannet  fra nedbrytning av fettstoffer i </a:t>
            </a:r>
            <a:r>
              <a:rPr lang="nb-NO" sz="1200" b="0" i="0" kern="1200" dirty="0" err="1" smtClean="0">
                <a:solidFill>
                  <a:schemeClr val="tx1"/>
                </a:solidFill>
                <a:effectLst/>
                <a:latin typeface="+mn-lt"/>
                <a:ea typeface="+mn-ea"/>
                <a:cs typeface="+mn-cs"/>
                <a:hlinkClick r:id="rId5"/>
              </a:rPr>
              <a:t>lysosomene</a:t>
            </a:r>
            <a:r>
              <a:rPr lang="nb-NO" sz="1200" b="0" i="0" kern="1200" dirty="0" smtClean="0">
                <a:solidFill>
                  <a:schemeClr val="tx1"/>
                </a:solidFill>
                <a:effectLst/>
                <a:latin typeface="+mn-lt"/>
                <a:ea typeface="+mn-ea"/>
                <a:cs typeface="+mn-cs"/>
              </a:rPr>
              <a:t>. eller fra melaniner (jfr. sollys). </a:t>
            </a:r>
            <a:r>
              <a:rPr lang="nb-NO" sz="1200" b="0" i="0" kern="1200" dirty="0" err="1" smtClean="0">
                <a:solidFill>
                  <a:schemeClr val="tx1"/>
                </a:solidFill>
                <a:effectLst/>
                <a:latin typeface="+mn-lt"/>
                <a:ea typeface="+mn-ea"/>
                <a:cs typeface="+mn-cs"/>
              </a:rPr>
              <a:t>Lipofuscin</a:t>
            </a:r>
            <a:r>
              <a:rPr lang="nb-NO" sz="1200" b="0" i="0" kern="1200" dirty="0" smtClean="0">
                <a:solidFill>
                  <a:schemeClr val="tx1"/>
                </a:solidFill>
                <a:effectLst/>
                <a:latin typeface="+mn-lt"/>
                <a:ea typeface="+mn-ea"/>
                <a:cs typeface="+mn-cs"/>
              </a:rPr>
              <a:t> består av en kompleks blanding oksiderte fettstoffer, oksiderte proteiner, men også bundet til forskjellige typer metallioner. </a:t>
            </a:r>
            <a:r>
              <a:rPr lang="nb-NO" sz="1200" b="0" i="0" kern="1200" dirty="0" smtClean="0">
                <a:solidFill>
                  <a:schemeClr val="tx1"/>
                </a:solidFill>
                <a:effectLst/>
                <a:latin typeface="+mn-lt"/>
                <a:ea typeface="+mn-ea"/>
                <a:cs typeface="+mn-cs"/>
                <a:hlinkClick r:id="rId6"/>
              </a:rPr>
              <a:t>Sensoriske funksjoner</a:t>
            </a:r>
            <a:r>
              <a:rPr lang="nb-NO" sz="1200" b="0" i="0" kern="1200" dirty="0" smtClean="0">
                <a:solidFill>
                  <a:schemeClr val="tx1"/>
                </a:solidFill>
                <a:effectLst/>
                <a:latin typeface="+mn-lt"/>
                <a:ea typeface="+mn-ea"/>
                <a:cs typeface="+mn-cs"/>
              </a:rPr>
              <a:t> minsker grunnet færre sensoriske nevroner.</a:t>
            </a:r>
          </a:p>
          <a:p>
            <a:pPr fontAlgn="base"/>
            <a:r>
              <a:rPr lang="nb-NO" sz="1200" b="0" i="0" kern="1200" dirty="0" smtClean="0">
                <a:solidFill>
                  <a:schemeClr val="tx1"/>
                </a:solidFill>
                <a:effectLst/>
                <a:latin typeface="+mn-lt"/>
                <a:ea typeface="+mn-ea"/>
                <a:cs typeface="+mn-cs"/>
              </a:rPr>
              <a:t>. </a:t>
            </a:r>
          </a:p>
          <a:p>
            <a:pPr fontAlgn="base"/>
            <a:r>
              <a:rPr lang="nb-NO" sz="1200" b="1" i="0" kern="1200" dirty="0" err="1" smtClean="0">
                <a:solidFill>
                  <a:schemeClr val="tx1"/>
                </a:solidFill>
                <a:effectLst/>
                <a:latin typeface="+mn-lt"/>
                <a:ea typeface="+mn-ea"/>
                <a:cs typeface="+mn-cs"/>
              </a:rPr>
              <a:t>Musklaturen</a:t>
            </a:r>
            <a:r>
              <a:rPr lang="nb-NO" sz="1200" b="1" i="0" kern="1200" baseline="0" dirty="0" smtClean="0">
                <a:solidFill>
                  <a:schemeClr val="tx1"/>
                </a:solidFill>
                <a:effectLst/>
                <a:latin typeface="+mn-lt"/>
                <a:ea typeface="+mn-ea"/>
                <a:cs typeface="+mn-cs"/>
              </a:rPr>
              <a:t> </a:t>
            </a:r>
            <a:r>
              <a:rPr lang="nb-NO" sz="1200" b="1" i="0" kern="1200" dirty="0" smtClean="0">
                <a:solidFill>
                  <a:schemeClr val="tx1"/>
                </a:solidFill>
                <a:effectLst/>
                <a:latin typeface="+mn-lt"/>
                <a:ea typeface="+mn-ea"/>
                <a:cs typeface="+mn-cs"/>
              </a:rPr>
              <a:t>minsker</a:t>
            </a:r>
            <a:r>
              <a:rPr lang="nb-NO" sz="1200" b="0" i="0" kern="1200" dirty="0" smtClean="0">
                <a:solidFill>
                  <a:schemeClr val="tx1"/>
                </a:solidFill>
                <a:effectLst/>
                <a:latin typeface="+mn-lt"/>
                <a:ea typeface="+mn-ea"/>
                <a:cs typeface="+mn-cs"/>
              </a:rPr>
              <a:t>, får annen organisering som gjør at de responderer dårligere på berøring og påvirker derved balansen som </a:t>
            </a:r>
            <a:r>
              <a:rPr lang="nb-NO" sz="1200" b="1" i="0" kern="1200" dirty="0" smtClean="0">
                <a:solidFill>
                  <a:schemeClr val="tx1"/>
                </a:solidFill>
                <a:effectLst/>
                <a:latin typeface="+mn-lt"/>
                <a:ea typeface="+mn-ea"/>
                <a:cs typeface="+mn-cs"/>
              </a:rPr>
              <a:t>medfører lettere å falle. </a:t>
            </a:r>
          </a:p>
          <a:p>
            <a:pPr fontAlgn="base"/>
            <a:endParaRPr lang="nb-NO" sz="1200" b="1"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Dårligere funksjoner i Golgi seneorgan og muskelspindler reduserer informasjonen til hjernen om posisjon og strekk i sener og muskler bidrar også til fall. Som eldre faller man ikke kattemykt, men heller som en tung melsekk. Antall motornevroner minsker og det samme gjør muskelmassen. Refleksene går seinere. Både lage og overføre aksjonspotensialer i nerveceller går saktere. Antall </a:t>
            </a:r>
            <a:r>
              <a:rPr lang="nb-NO" sz="1200" b="0" i="0" kern="1200" dirty="0" err="1" smtClean="0">
                <a:solidFill>
                  <a:schemeClr val="tx1"/>
                </a:solidFill>
                <a:effectLst/>
                <a:latin typeface="+mn-lt"/>
                <a:ea typeface="+mn-ea"/>
                <a:cs typeface="+mn-cs"/>
              </a:rPr>
              <a:t>nevrotransmittorer</a:t>
            </a:r>
            <a:r>
              <a:rPr lang="nb-NO" sz="1200" b="0" i="0" kern="1200" dirty="0" smtClean="0">
                <a:solidFill>
                  <a:schemeClr val="tx1"/>
                </a:solidFill>
                <a:effectLst/>
                <a:latin typeface="+mn-lt"/>
                <a:ea typeface="+mn-ea"/>
                <a:cs typeface="+mn-cs"/>
              </a:rPr>
              <a:t> og reseptorer minsker. </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Korttidshukommelsen minsker. Det blir vanskeligere å motta verbal ukjent informasjon. Langtidshukommelsen bevarer bedre. </a:t>
            </a:r>
            <a:r>
              <a:rPr lang="nb-NO" sz="1200" b="1" i="0" kern="1200" dirty="0" smtClean="0">
                <a:solidFill>
                  <a:schemeClr val="tx1"/>
                </a:solidFill>
                <a:effectLst/>
                <a:latin typeface="+mn-lt"/>
                <a:ea typeface="+mn-ea"/>
                <a:cs typeface="+mn-cs"/>
              </a:rPr>
              <a:t>Hjernen skrumper. Det blir færre nevroner i storehjernen (cerebrum) og det er strukturendringer i nevroner med stivere membraner. </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Inkontinens, svelgefeil, vansker med avføring og urinering er noe av «sjarmen» med å eldes. Utdannelse, helse og erfaring påvirker aldringsprosessen.</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Det blir vanskeligere å sovne, våkner om natten og blir liggende lenge våken. </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Det er mer type 1 søvn og mindre REM-søvn. I stedet for å la vanskelighetene med å få sove bli et problem kan man heller tenke på hyggelig ting som man har hatt gjennom livet, og at man i hvert fall ikke sover bort de siste delene av tiden man har igjen på Jorden.</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Hvor fort aldringen skjer  påvirker først og fremst av arv og arvelige egenskaper,  men også til en viss grad </a:t>
            </a:r>
            <a:r>
              <a:rPr lang="nb-NO" sz="1200" b="1" i="0" kern="1200" dirty="0" smtClean="0">
                <a:solidFill>
                  <a:schemeClr val="tx1"/>
                </a:solidFill>
                <a:effectLst/>
                <a:latin typeface="+mn-lt"/>
                <a:ea typeface="+mn-ea"/>
                <a:cs typeface="+mn-cs"/>
              </a:rPr>
              <a:t>ernæring, diett, mosjon, samt fysisk og intellektuell trening. </a:t>
            </a:r>
          </a:p>
          <a:p>
            <a:pPr fontAlgn="base"/>
            <a:endParaRPr lang="nb-NO" sz="1200" b="1" i="0" kern="1200" dirty="0" smtClean="0">
              <a:solidFill>
                <a:schemeClr val="tx1"/>
              </a:solidFill>
              <a:effectLst/>
              <a:latin typeface="+mn-lt"/>
              <a:ea typeface="+mn-ea"/>
              <a:cs typeface="+mn-cs"/>
            </a:endParaRPr>
          </a:p>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3</a:t>
            </a:fld>
            <a:endParaRPr lang="en-US"/>
          </a:p>
        </p:txBody>
      </p:sp>
    </p:spTree>
    <p:extLst>
      <p:ext uri="{BB962C8B-B14F-4D97-AF65-F5344CB8AC3E}">
        <p14:creationId xmlns:p14="http://schemas.microsoft.com/office/powerpoint/2010/main" val="740827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30</a:t>
            </a:fld>
            <a:endParaRPr lang="en-US"/>
          </a:p>
        </p:txBody>
      </p:sp>
    </p:spTree>
    <p:extLst>
      <p:ext uri="{BB962C8B-B14F-4D97-AF65-F5344CB8AC3E}">
        <p14:creationId xmlns:p14="http://schemas.microsoft.com/office/powerpoint/2010/main" val="3836333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smtClean="0"/>
              <a:t>Ofte vanskelig å finne bakenforliggende sykdom under innleggelse </a:t>
            </a:r>
            <a:endParaRPr lang="nb-NO" noProof="0"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31</a:t>
            </a:fld>
            <a:endParaRPr lang="en-US"/>
          </a:p>
        </p:txBody>
      </p:sp>
    </p:spTree>
    <p:extLst>
      <p:ext uri="{BB962C8B-B14F-4D97-AF65-F5344CB8AC3E}">
        <p14:creationId xmlns:p14="http://schemas.microsoft.com/office/powerpoint/2010/main" val="3481959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dirty="0" smtClean="0"/>
              <a:t>Pause på 10 minutter?</a:t>
            </a:r>
            <a:r>
              <a:rPr lang="nb-NO" b="1" baseline="0" noProof="0" dirty="0" smtClean="0"/>
              <a:t> Se på klokken hvor mye tid du har </a:t>
            </a:r>
            <a:endParaRPr lang="nb-NO" b="1" noProof="0"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32</a:t>
            </a:fld>
            <a:endParaRPr lang="en-US"/>
          </a:p>
        </p:txBody>
      </p:sp>
    </p:spTree>
    <p:extLst>
      <p:ext uri="{BB962C8B-B14F-4D97-AF65-F5344CB8AC3E}">
        <p14:creationId xmlns:p14="http://schemas.microsoft.com/office/powerpoint/2010/main" val="1241314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err="1" smtClean="0"/>
              <a:t>Trykk</a:t>
            </a:r>
            <a:r>
              <a:rPr lang="en-US" b="1" u="sng" dirty="0" smtClean="0"/>
              <a:t> </a:t>
            </a:r>
            <a:r>
              <a:rPr lang="en-US" b="1" u="sng" dirty="0" err="1" smtClean="0"/>
              <a:t>på</a:t>
            </a:r>
            <a:r>
              <a:rPr lang="en-US" b="1" u="sng" dirty="0" smtClean="0"/>
              <a:t> </a:t>
            </a:r>
            <a:r>
              <a:rPr lang="en-US" b="1" u="sng" dirty="0" err="1" smtClean="0"/>
              <a:t>hyperkobling</a:t>
            </a:r>
            <a:r>
              <a:rPr lang="en-US" b="1" u="sng" dirty="0" smtClean="0"/>
              <a:t> for film om </a:t>
            </a:r>
            <a:r>
              <a:rPr lang="nb-NO" sz="1200" b="1" i="0" u="sng" kern="1200" dirty="0" smtClean="0">
                <a:solidFill>
                  <a:schemeClr val="tx1"/>
                </a:solidFill>
                <a:effectLst/>
                <a:latin typeface="+mn-lt"/>
                <a:ea typeface="+mn-ea"/>
                <a:cs typeface="+mn-cs"/>
              </a:rPr>
              <a:t>Delirium og kognitiv svikt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Undervisningen er baser på dette kurset: </a:t>
            </a:r>
            <a:r>
              <a:rPr lang="nb-NO" dirty="0" smtClean="0">
                <a:hlinkClick r:id="rId3"/>
              </a:rPr>
              <a:t>Kursbygger (ihelse.net)</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Delirium er i seg selv en </a:t>
            </a:r>
            <a:r>
              <a:rPr lang="nb-NO" sz="1200" b="0" i="0" kern="1200" dirty="0" err="1" smtClean="0">
                <a:solidFill>
                  <a:schemeClr val="tx1"/>
                </a:solidFill>
                <a:effectLst/>
                <a:latin typeface="+mn-lt"/>
                <a:ea typeface="+mn-ea"/>
                <a:cs typeface="+mn-cs"/>
              </a:rPr>
              <a:t>predikator</a:t>
            </a:r>
            <a:r>
              <a:rPr lang="nb-NO" sz="1200" b="0" i="0" kern="1200" dirty="0" smtClean="0">
                <a:solidFill>
                  <a:schemeClr val="tx1"/>
                </a:solidFill>
                <a:effectLst/>
                <a:latin typeface="+mn-lt"/>
                <a:ea typeface="+mn-ea"/>
                <a:cs typeface="+mn-cs"/>
              </a:rPr>
              <a:t> for dårlig utkomme etter operasjon eller innleggelse. Det er i seg slev et poeng</a:t>
            </a:r>
            <a:r>
              <a:rPr lang="nb-NO" sz="1200" b="0" i="0" kern="1200" baseline="0" dirty="0" smtClean="0">
                <a:solidFill>
                  <a:schemeClr val="tx1"/>
                </a:solidFill>
                <a:effectLst/>
                <a:latin typeface="+mn-lt"/>
                <a:ea typeface="+mn-ea"/>
                <a:cs typeface="+mn-cs"/>
              </a:rPr>
              <a:t> å unngå og dempe dette for å unngå ytterligere funksjonssvikt, øket omsorgsnivå og død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baseline="0" dirty="0" smtClean="0">
                <a:solidFill>
                  <a:schemeClr val="tx1"/>
                </a:solidFill>
                <a:effectLst/>
                <a:latin typeface="+mn-lt"/>
                <a:ea typeface="+mn-ea"/>
                <a:cs typeface="+mn-cs"/>
              </a:rPr>
              <a:t>Definisjon: </a:t>
            </a:r>
            <a:r>
              <a:rPr lang="nb-NO" sz="1200" b="0" i="0" kern="1200" dirty="0" smtClean="0">
                <a:solidFill>
                  <a:schemeClr val="tx1"/>
                </a:solidFill>
                <a:effectLst/>
                <a:latin typeface="+mn-lt"/>
                <a:ea typeface="+mn-ea"/>
                <a:cs typeface="+mn-cs"/>
              </a:rPr>
              <a:t>er </a:t>
            </a:r>
            <a:r>
              <a:rPr lang="nb-NO" sz="1200" b="1" i="0" kern="1200" dirty="0" smtClean="0">
                <a:solidFill>
                  <a:schemeClr val="tx1"/>
                </a:solidFill>
                <a:effectLst/>
                <a:latin typeface="+mn-lt"/>
                <a:ea typeface="+mn-ea"/>
                <a:cs typeface="+mn-cs"/>
              </a:rPr>
              <a:t>definert</a:t>
            </a:r>
            <a:r>
              <a:rPr lang="nb-NO" sz="1200" b="0" i="0" kern="1200" dirty="0" smtClean="0">
                <a:solidFill>
                  <a:schemeClr val="tx1"/>
                </a:solidFill>
                <a:effectLst/>
                <a:latin typeface="+mn-lt"/>
                <a:ea typeface="+mn-ea"/>
                <a:cs typeface="+mn-cs"/>
              </a:rPr>
              <a:t> som akutt (timer eller dager) forstyrrelse av bevissthetsnivået med redusert evne til å fokusere, fastholde eller skifte oppmerksomhet.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Skille</a:t>
            </a:r>
            <a:r>
              <a:rPr lang="nb-NO" sz="1200" b="0" i="0" kern="1200" baseline="0" dirty="0" smtClean="0">
                <a:solidFill>
                  <a:schemeClr val="tx1"/>
                </a:solidFill>
                <a:effectLst/>
                <a:latin typeface="+mn-lt"/>
                <a:ea typeface="+mn-ea"/>
                <a:cs typeface="+mn-cs"/>
              </a:rPr>
              <a:t> mellom </a:t>
            </a:r>
            <a:r>
              <a:rPr lang="nb-NO" sz="1200" b="0" i="0" kern="1200" baseline="0" dirty="0" err="1" smtClean="0">
                <a:solidFill>
                  <a:schemeClr val="tx1"/>
                </a:solidFill>
                <a:effectLst/>
                <a:latin typeface="+mn-lt"/>
                <a:ea typeface="+mn-ea"/>
                <a:cs typeface="+mn-cs"/>
              </a:rPr>
              <a:t>hyper</a:t>
            </a:r>
            <a:r>
              <a:rPr lang="nb-NO" sz="1200" b="0" i="0" kern="1200" baseline="0" dirty="0" smtClean="0">
                <a:solidFill>
                  <a:schemeClr val="tx1"/>
                </a:solidFill>
                <a:effectLst/>
                <a:latin typeface="+mn-lt"/>
                <a:ea typeface="+mn-ea"/>
                <a:cs typeface="+mn-cs"/>
              </a:rPr>
              <a:t> og </a:t>
            </a:r>
            <a:r>
              <a:rPr lang="nb-NO" sz="1200" b="0" i="0" kern="1200" baseline="0" dirty="0" err="1" smtClean="0">
                <a:solidFill>
                  <a:schemeClr val="tx1"/>
                </a:solidFill>
                <a:effectLst/>
                <a:latin typeface="+mn-lt"/>
                <a:ea typeface="+mn-ea"/>
                <a:cs typeface="+mn-cs"/>
              </a:rPr>
              <a:t>hypo</a:t>
            </a:r>
            <a:r>
              <a:rPr lang="nb-NO" sz="1200" b="0" i="0" kern="1200" baseline="0" dirty="0" smtClean="0">
                <a:solidFill>
                  <a:schemeClr val="tx1"/>
                </a:solidFill>
                <a:effectLst/>
                <a:latin typeface="+mn-lt"/>
                <a:ea typeface="+mn-ea"/>
                <a:cs typeface="+mn-cs"/>
              </a:rPr>
              <a:t> ofte blanding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baseline="0" dirty="0" smtClean="0">
                <a:solidFill>
                  <a:schemeClr val="tx1"/>
                </a:solidFill>
                <a:effectLst/>
                <a:latin typeface="+mn-lt"/>
                <a:ea typeface="+mn-ea"/>
                <a:cs typeface="+mn-cs"/>
              </a:rPr>
              <a:t>Kjent tilstand allerede beskrevet av Hippokrates for over 2500 år siden.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baseline="0" dirty="0" smtClean="0">
                <a:solidFill>
                  <a:schemeClr val="tx1"/>
                </a:solidFill>
                <a:effectLst/>
                <a:latin typeface="+mn-lt"/>
                <a:ea typeface="+mn-ea"/>
                <a:cs typeface="+mn-cs"/>
              </a:rPr>
              <a:t>VIKTIG: Det er alltid en bakenforliggende årsak til delirium. Det er veldig vanlig, men det er IKKE normalt.</a:t>
            </a:r>
            <a:endParaRPr lang="nb-NO" sz="1200" b="1" i="0" kern="1200" dirty="0" smtClean="0">
              <a:solidFill>
                <a:schemeClr val="tx1"/>
              </a:solidFill>
              <a:effectLst/>
              <a:latin typeface="+mn-lt"/>
              <a:ea typeface="+mn-ea"/>
              <a:cs typeface="+mn-cs"/>
            </a:endParaRPr>
          </a:p>
          <a:p>
            <a:endParaRPr lang="en-US" dirty="0"/>
          </a:p>
        </p:txBody>
      </p:sp>
      <p:sp>
        <p:nvSpPr>
          <p:cNvPr id="4" name="Plassholder for lysbildenummer 3"/>
          <p:cNvSpPr>
            <a:spLocks noGrp="1"/>
          </p:cNvSpPr>
          <p:nvPr>
            <p:ph type="sldNum" sz="quarter" idx="10"/>
          </p:nvPr>
        </p:nvSpPr>
        <p:spPr/>
        <p:txBody>
          <a:bodyPr/>
          <a:lstStyle/>
          <a:p>
            <a:fld id="{EFEA2D94-8663-4662-8921-860F6437A66D}" type="slidenum">
              <a:rPr lang="en-US" smtClean="0"/>
              <a:t>33</a:t>
            </a:fld>
            <a:endParaRPr lang="en-US"/>
          </a:p>
        </p:txBody>
      </p:sp>
    </p:spTree>
    <p:extLst>
      <p:ext uri="{BB962C8B-B14F-4D97-AF65-F5344CB8AC3E}">
        <p14:creationId xmlns:p14="http://schemas.microsoft.com/office/powerpoint/2010/main" val="389570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3C6EE094-39BC-40F9-B0F9-7A505CF9FCA2}" type="slidenum">
              <a:rPr lang="en-US" smtClean="0"/>
              <a:t>34</a:t>
            </a:fld>
            <a:endParaRPr lang="en-US"/>
          </a:p>
        </p:txBody>
      </p:sp>
    </p:spTree>
    <p:extLst>
      <p:ext uri="{BB962C8B-B14F-4D97-AF65-F5344CB8AC3E}">
        <p14:creationId xmlns:p14="http://schemas.microsoft.com/office/powerpoint/2010/main" val="567760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Pasienter over 70 år. </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Prevalensen er trolig også høy i sykehjem og hjemmeboende skrøpelig</a:t>
            </a:r>
            <a:r>
              <a:rPr lang="nb-NO" sz="1200" b="0" i="0" kern="1200" baseline="0" dirty="0" smtClean="0">
                <a:solidFill>
                  <a:schemeClr val="tx1"/>
                </a:solidFill>
                <a:effectLst/>
                <a:latin typeface="+mn-lt"/>
                <a:ea typeface="+mn-ea"/>
                <a:cs typeface="+mn-cs"/>
              </a:rPr>
              <a:t> eldre</a:t>
            </a:r>
            <a:r>
              <a:rPr lang="nb-NO" sz="1200" b="0" i="0" kern="1200" dirty="0" smtClean="0">
                <a:solidFill>
                  <a:schemeClr val="tx1"/>
                </a:solidFill>
                <a:effectLst/>
                <a:latin typeface="+mn-lt"/>
                <a:ea typeface="+mn-ea"/>
                <a:cs typeface="+mn-cs"/>
              </a:rPr>
              <a:t>, men dette er dårligere kartlagt. Med tanke på at vi vet det er for få tilfeller som oppdages, så er det trolig at det kommer mange pasienter hjem med delirium.</a:t>
            </a:r>
            <a:r>
              <a:rPr lang="nb-NO" sz="1200" b="0" i="0" kern="1200" baseline="0" dirty="0" smtClean="0">
                <a:solidFill>
                  <a:schemeClr val="tx1"/>
                </a:solidFill>
                <a:effectLst/>
                <a:latin typeface="+mn-lt"/>
                <a:ea typeface="+mn-ea"/>
                <a:cs typeface="+mn-cs"/>
              </a:rPr>
              <a:t> </a:t>
            </a:r>
            <a:r>
              <a:rPr lang="nb-NO" sz="1200" b="0" i="0" kern="1200" dirty="0" smtClean="0">
                <a:solidFill>
                  <a:schemeClr val="tx1"/>
                </a:solidFill>
                <a:effectLst/>
                <a:latin typeface="+mn-lt"/>
                <a:ea typeface="+mn-ea"/>
                <a:cs typeface="+mn-cs"/>
              </a:rPr>
              <a:t> Høy alder og demens er de viktigste risikofaktorene. Traumer, infeksjoner, hjerneslag og metabolske forstyrrelser er de vanligste utløsende faktorene. Patofysiologien er dårlig kartlagt, og de medikamentelle behandlingsmulighetene er få og lite studert. Delirium er forbundet med økt risiko for demens, funksjonstap og død. Kortvarig bruk av lavdoseantipsykotika er førstevalget, men er kontra indisert hos pasienter med </a:t>
            </a:r>
            <a:r>
              <a:rPr lang="nb-NO" sz="1200" b="0" i="0" kern="1200" dirty="0" err="1" smtClean="0">
                <a:solidFill>
                  <a:schemeClr val="tx1"/>
                </a:solidFill>
                <a:effectLst/>
                <a:latin typeface="+mn-lt"/>
                <a:ea typeface="+mn-ea"/>
                <a:cs typeface="+mn-cs"/>
              </a:rPr>
              <a:t>parkinsonistiske</a:t>
            </a:r>
            <a:r>
              <a:rPr lang="nb-NO" sz="1200" b="0" i="0" kern="1200" dirty="0" smtClean="0">
                <a:solidFill>
                  <a:schemeClr val="tx1"/>
                </a:solidFill>
                <a:effectLst/>
                <a:latin typeface="+mn-lt"/>
                <a:ea typeface="+mn-ea"/>
                <a:cs typeface="+mn-cs"/>
              </a:rPr>
              <a:t> syndromer.</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En studie fra høgskolen i Falun har intervjuet hoftebruddspasienter i</a:t>
            </a:r>
            <a:r>
              <a:rPr lang="nb-NO" sz="1200" b="0" i="0" kern="1200" baseline="0" dirty="0" smtClean="0">
                <a:solidFill>
                  <a:schemeClr val="tx1"/>
                </a:solidFill>
                <a:effectLst/>
                <a:latin typeface="+mn-lt"/>
                <a:ea typeface="+mn-ea"/>
                <a:cs typeface="+mn-cs"/>
              </a:rPr>
              <a:t> etterkant av delirium og det beskrive som : å ha maretitt i våken tilstand, som skremmende opplevelser og om svært krevende etter de har vært i denne tilstanden. Pasienten er ofte både klar over, men samtidig ikke klar over sin tilstand, svært mange kan huske detaljer og skremmende opplevelser i etterkant. Pasientene fortalte om en plutselig forandring nesten fra det ene øyeblikket til det neste de bedrev at sykepleiere og leger med ett ble totalt fremmede og truende skikkelser. Fler av dem fortalte at de hadde fysiske plager som de ikke fikk ivaretatt rett før dette inntraff, som smerte, kald eller tørstet. Tidligere erfaringer både vonde og gode ble blandet med det nåværende situasjonen. De opplevde gjerne at de misforsto ting som ble sagt, mistolket det helsepersonell sa til dem. Etterpå husket de mye og angret seg, ble skamfulle, deprimerte og redde. Redselen handler mye om at man er redd man har blitt gal og at tilstanden skal komme tilbake. Pasientene fortalte at de savnet å bli tatt på alvor og at noen pratet med dem om dette i ettertid, og forklarte hva som hadde skjedd og at det ikke var uvanlig</a:t>
            </a:r>
          </a:p>
          <a:p>
            <a:endParaRPr lang="nb-NO" sz="1200" b="0" i="0" kern="1200" baseline="0" dirty="0" smtClean="0">
              <a:solidFill>
                <a:schemeClr val="tx1"/>
              </a:solidFill>
              <a:effectLst/>
              <a:latin typeface="+mn-lt"/>
              <a:ea typeface="+mn-ea"/>
              <a:cs typeface="+mn-cs"/>
            </a:endParaRPr>
          </a:p>
          <a:p>
            <a:r>
              <a:rPr lang="nb-NO" sz="1200" b="0" i="0" kern="1200" baseline="0" dirty="0" smtClean="0">
                <a:solidFill>
                  <a:schemeClr val="tx1"/>
                </a:solidFill>
                <a:effectLst/>
                <a:latin typeface="+mn-lt"/>
                <a:ea typeface="+mn-ea"/>
                <a:cs typeface="+mn-cs"/>
              </a:rPr>
              <a:t>Samtaler og det å snakke med andre opplevde de som umulig, de følte de var mellom to verdener.  Og flere som ikke hadde utagerende adferd, hyperaktiv delirium trodde ikke sykepleierne forsto engang at de hadde delirium. </a:t>
            </a:r>
          </a:p>
          <a:p>
            <a:endParaRPr lang="nb-NO" sz="1200" b="0" i="0" kern="1200" baseline="0" dirty="0" smtClean="0">
              <a:solidFill>
                <a:schemeClr val="tx1"/>
              </a:solidFill>
              <a:effectLst/>
              <a:latin typeface="+mn-lt"/>
              <a:ea typeface="+mn-ea"/>
              <a:cs typeface="+mn-cs"/>
            </a:endParaRPr>
          </a:p>
          <a:p>
            <a:r>
              <a:rPr lang="nb-NO" sz="1200" b="0" i="0" kern="1200" baseline="0" dirty="0" smtClean="0">
                <a:solidFill>
                  <a:schemeClr val="tx1"/>
                </a:solidFill>
                <a:effectLst/>
                <a:latin typeface="+mn-lt"/>
                <a:ea typeface="+mn-ea"/>
                <a:cs typeface="+mn-cs"/>
              </a:rPr>
              <a:t>Forskning viser at det er mye å hent på å forstå og sette seg inn in pasientens situasjon, </a:t>
            </a:r>
            <a:endParaRPr lang="nb-NO" dirty="0"/>
          </a:p>
        </p:txBody>
      </p:sp>
      <p:sp>
        <p:nvSpPr>
          <p:cNvPr id="4" name="Plassholder for lysbildenummer 3"/>
          <p:cNvSpPr>
            <a:spLocks noGrp="1"/>
          </p:cNvSpPr>
          <p:nvPr>
            <p:ph type="sldNum" sz="quarter" idx="10"/>
          </p:nvPr>
        </p:nvSpPr>
        <p:spPr/>
        <p:txBody>
          <a:bodyPr/>
          <a:lstStyle/>
          <a:p>
            <a:fld id="{3DB95B1C-C255-4D8C-92DE-BE681DA5CF41}" type="slidenum">
              <a:rPr lang="nb-NO" smtClean="0"/>
              <a:t>35</a:t>
            </a:fld>
            <a:endParaRPr lang="nb-NO"/>
          </a:p>
        </p:txBody>
      </p:sp>
    </p:spTree>
    <p:extLst>
      <p:ext uri="{BB962C8B-B14F-4D97-AF65-F5344CB8AC3E}">
        <p14:creationId xmlns:p14="http://schemas.microsoft.com/office/powerpoint/2010/main" val="4069821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400" b="1" dirty="0" smtClean="0"/>
              <a:t>Det aller viktigste </a:t>
            </a:r>
            <a:r>
              <a:rPr lang="nb-NO" dirty="0" smtClean="0"/>
              <a:t>er å innhente informasjon fra pårørende eller noen som kjenner pasienten. </a:t>
            </a:r>
            <a:r>
              <a:rPr lang="nb-NO" sz="1600" dirty="0" smtClean="0"/>
              <a:t>Hvordan pleier pasienten å være? </a:t>
            </a:r>
            <a:r>
              <a:rPr lang="nb-NO" sz="1400" dirty="0" smtClean="0"/>
              <a:t>Vi må slutte å tro at det er normalt at gamle mennesker er surrete og at alt bare handler om at de er gamle.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dirty="0" smtClean="0"/>
              <a:t>Delirium er ikke normalt og det er svært farlig!!</a:t>
            </a:r>
          </a:p>
          <a:p>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Gjennomgå</a:t>
            </a:r>
            <a:r>
              <a:rPr lang="nb-NO" baseline="0" dirty="0" smtClean="0"/>
              <a:t> 4AT </a:t>
            </a:r>
            <a:r>
              <a:rPr lang="nb-NO" sz="1200" b="1" dirty="0" smtClean="0"/>
              <a:t>(raskt, enkelt og godt utprøvd)</a:t>
            </a:r>
            <a:r>
              <a:rPr lang="nb-NO" sz="1200" dirty="0" smtClean="0"/>
              <a:t> Validert</a:t>
            </a:r>
          </a:p>
          <a:p>
            <a:endParaRPr lang="nb-NO" baseline="0" dirty="0" smtClean="0"/>
          </a:p>
          <a:p>
            <a:r>
              <a:rPr lang="nb-NO" dirty="0" smtClean="0"/>
              <a:t>4AT gjennomgå denne og si at de kan legge den inn</a:t>
            </a:r>
            <a:r>
              <a:rPr lang="nb-NO" baseline="0" dirty="0" smtClean="0"/>
              <a:t> i MetaVision (skåringer)- Pre-hospital implementer i disse dager at alle over 75 år screenes med 4AT og helsesekretærer i mottak legger inn dette i MV. Sjekk om det ligger en 4AT skår i oversiktsbildet. </a:t>
            </a:r>
          </a:p>
          <a:p>
            <a:endParaRPr lang="nb-NO" baseline="0" dirty="0" smtClean="0"/>
          </a:p>
          <a:p>
            <a:r>
              <a:rPr lang="nb-NO" dirty="0" smtClean="0"/>
              <a:t>Instrumentet 4AT er utformet for en rask førstegangsvurdering av delirium og kognitiv svikt. </a:t>
            </a:r>
          </a:p>
          <a:p>
            <a:r>
              <a:rPr lang="nb-NO" dirty="0" smtClean="0"/>
              <a:t>En skår på 4 eller mer antyder delirium, men er </a:t>
            </a:r>
            <a:r>
              <a:rPr lang="nb-NO" b="1" dirty="0" smtClean="0"/>
              <a:t>ikke diagnostisk</a:t>
            </a:r>
            <a:r>
              <a:rPr lang="nb-NO" dirty="0" smtClean="0"/>
              <a:t>. En mer detaljert vurdering av mental status kan være aktuelt før en setter diagnosen. </a:t>
            </a:r>
          </a:p>
          <a:p>
            <a:r>
              <a:rPr lang="nb-NO" dirty="0" smtClean="0"/>
              <a:t>En skår på 1-3 antyder kognitiv svikt. Mer detaljert kognitiv testing og informasjon om pasienten er påkrevd. </a:t>
            </a:r>
          </a:p>
          <a:p>
            <a:r>
              <a:rPr lang="nb-NO" dirty="0" smtClean="0"/>
              <a:t>En skår på 0 ekskluderer ikke sikkert delirium eller kognitiv svikt. Mer detaljert testing kan være påkrevd, avhengig av den kliniske situasjonen. </a:t>
            </a:r>
          </a:p>
          <a:p>
            <a:r>
              <a:rPr lang="nb-NO" dirty="0" smtClean="0"/>
              <a:t>Vurderinger under punkt 1-3 er kun basert på observasjon av pasienten når undersøkelsen gjøres. </a:t>
            </a:r>
          </a:p>
          <a:p>
            <a:r>
              <a:rPr lang="nb-NO" dirty="0" smtClean="0"/>
              <a:t>Punkt 4 krever informasjon fra én eller flere kilder, </a:t>
            </a:r>
            <a:r>
              <a:rPr lang="nb-NO" b="1" dirty="0" smtClean="0"/>
              <a:t>som din egen kunnskap om pasienten, annet personell som kjenner pasienten, fastlege, dokumentasjon, pårørende</a:t>
            </a:r>
            <a:r>
              <a:rPr lang="nb-NO" dirty="0" smtClean="0"/>
              <a:t>. Den som utfører vurderingen </a:t>
            </a:r>
            <a:r>
              <a:rPr lang="nb-NO" b="1" dirty="0" smtClean="0"/>
              <a:t>bør ta hensyn til kommunikasjonsutfordringer (hørselsnedsettelse, dysfasi, mangel på språk) </a:t>
            </a:r>
            <a:r>
              <a:rPr lang="nb-NO" dirty="0" smtClean="0"/>
              <a:t>når vurderingen gjennomføres og resultatene tolkes. </a:t>
            </a:r>
          </a:p>
          <a:p>
            <a:r>
              <a:rPr lang="nb-NO" b="1" u="sng" dirty="0" smtClean="0"/>
              <a:t>Årvåkenhet</a:t>
            </a:r>
            <a:r>
              <a:rPr lang="nb-NO" dirty="0" smtClean="0"/>
              <a:t>: Endret nivå av årvåkenhet er sannsynligvis delirium i en generell sykehus-setting. </a:t>
            </a:r>
            <a:r>
              <a:rPr lang="nb-NO" b="1" dirty="0" smtClean="0"/>
              <a:t>Hvis pasienten viser betydelig endret årvåkenhet ved undersøkelsen, sett skår 4 på dette punktet. </a:t>
            </a:r>
            <a:r>
              <a:rPr lang="nb-NO" dirty="0" smtClean="0"/>
              <a:t>AMT4 (Forkortet mental vurdering - 4): </a:t>
            </a:r>
          </a:p>
          <a:p>
            <a:r>
              <a:rPr lang="nb-NO" b="1" dirty="0" smtClean="0"/>
              <a:t>Akutt endring eller fluktuerende tilstand: </a:t>
            </a:r>
            <a:r>
              <a:rPr lang="nb-NO" dirty="0" smtClean="0"/>
              <a:t>Fluktuerende tilstand kan oppstå uten delirium i noen tilfeller hos personer med demens, men tydelig fluktuerende tilstand indikerer delirium. For å avdekke hallusinasjoner og/ eller paranoide tanker, spør pasienten spørsmål som: </a:t>
            </a:r>
          </a:p>
          <a:p>
            <a:r>
              <a:rPr lang="nb-NO" dirty="0" smtClean="0"/>
              <a:t>”Er du bekymret for hva som skjer her?”; ”Er du redd for noe</a:t>
            </a:r>
          </a:p>
          <a:p>
            <a:endParaRPr lang="nb-NO" dirty="0" smtClean="0"/>
          </a:p>
          <a:p>
            <a:r>
              <a:rPr lang="nb-NO" dirty="0" smtClean="0"/>
              <a:t>Dersom du eser</a:t>
            </a:r>
            <a:r>
              <a:rPr lang="nb-NO" baseline="0" dirty="0" smtClean="0"/>
              <a:t> endringer, dokumenter dette og sørg for at neste på vakt vet. Dersom du ser at pasienten har endret seg, gi beskjed til fastlege, de får dessverre svært sjelden beskjed om dette. </a:t>
            </a:r>
          </a:p>
          <a:p>
            <a:endParaRPr lang="nb-NO" baseline="0" dirty="0" smtClean="0"/>
          </a:p>
          <a:p>
            <a:r>
              <a:rPr lang="nb-NO" baseline="0" dirty="0" smtClean="0"/>
              <a:t>Kan AMK spørre om dette? Minne pre-hop. om gjennomføring av 4AT? </a:t>
            </a:r>
            <a:endParaRPr lang="nb-NO" dirty="0" smtClean="0"/>
          </a:p>
        </p:txBody>
      </p:sp>
      <p:sp>
        <p:nvSpPr>
          <p:cNvPr id="4" name="Plassholder for lysbildenummer 3"/>
          <p:cNvSpPr>
            <a:spLocks noGrp="1"/>
          </p:cNvSpPr>
          <p:nvPr>
            <p:ph type="sldNum" sz="quarter" idx="10"/>
          </p:nvPr>
        </p:nvSpPr>
        <p:spPr/>
        <p:txBody>
          <a:bodyPr/>
          <a:lstStyle/>
          <a:p>
            <a:fld id="{3DB95B1C-C255-4D8C-92DE-BE681DA5CF41}" type="slidenum">
              <a:rPr lang="nb-NO" smtClean="0"/>
              <a:t>36</a:t>
            </a:fld>
            <a:endParaRPr lang="nb-NO"/>
          </a:p>
        </p:txBody>
      </p:sp>
    </p:spTree>
    <p:extLst>
      <p:ext uri="{BB962C8B-B14F-4D97-AF65-F5344CB8AC3E}">
        <p14:creationId xmlns:p14="http://schemas.microsoft.com/office/powerpoint/2010/main" val="2576745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er først og fremst ikke medikamentelle tiltak som virker. Ingen studier viser at pasienten</a:t>
            </a:r>
            <a:r>
              <a:rPr lang="nb-NO" baseline="0" dirty="0" smtClean="0"/>
              <a:t> får det bedre eller at legemidler har kurativ effekt. Konsekvensen for pasienten er de samme. </a:t>
            </a:r>
            <a:endParaRPr lang="nb-NO" dirty="0"/>
          </a:p>
        </p:txBody>
      </p:sp>
      <p:sp>
        <p:nvSpPr>
          <p:cNvPr id="4" name="Plassholder for lysbildenummer 3"/>
          <p:cNvSpPr>
            <a:spLocks noGrp="1"/>
          </p:cNvSpPr>
          <p:nvPr>
            <p:ph type="sldNum" sz="quarter" idx="10"/>
          </p:nvPr>
        </p:nvSpPr>
        <p:spPr/>
        <p:txBody>
          <a:bodyPr/>
          <a:lstStyle/>
          <a:p>
            <a:fld id="{AD425C9F-610D-41B7-8A03-4DFBB7DD36F8}" type="slidenum">
              <a:rPr lang="nb-NO" smtClean="0"/>
              <a:t>37</a:t>
            </a:fld>
            <a:endParaRPr lang="nb-NO"/>
          </a:p>
        </p:txBody>
      </p:sp>
    </p:spTree>
    <p:extLst>
      <p:ext uri="{BB962C8B-B14F-4D97-AF65-F5344CB8AC3E}">
        <p14:creationId xmlns:p14="http://schemas.microsoft.com/office/powerpoint/2010/main" val="764205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3C6EE094-39BC-40F9-B0F9-7A505CF9FCA2}" type="slidenum">
              <a:rPr lang="en-US" smtClean="0"/>
              <a:t>38</a:t>
            </a:fld>
            <a:endParaRPr lang="en-US"/>
          </a:p>
        </p:txBody>
      </p:sp>
    </p:spTree>
    <p:extLst>
      <p:ext uri="{BB962C8B-B14F-4D97-AF65-F5344CB8AC3E}">
        <p14:creationId xmlns:p14="http://schemas.microsoft.com/office/powerpoint/2010/main" val="560350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Film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Covid 19 pandemien har gitt enda større utforinger</a:t>
            </a:r>
            <a:r>
              <a:rPr lang="nb-NO" baseline="0" dirty="0" smtClean="0"/>
              <a:t> med eldre, alvorlig syke og delirium. I en studie fra en rekke land viser det en økning i delirium, men også en bekymring rundt at det mange steder er restriksjoner på pårørende. Som jo er en av de viktigste medisinene.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Ofte</a:t>
            </a:r>
            <a:r>
              <a:rPr lang="nb-NO" baseline="0" dirty="0" smtClean="0"/>
              <a:t> kan bare et par timer med tilstedeværelse av en pårørende som pasienten stoler på og kjenner igjen bety at man unngår delirium. Spesielt demente som kommer fra sykehjem bør man ha dette i tankene og oppfordre pårørende til å bli med. Det er viktig å si hvorfor. Det er ikke for å hjelpe og avlaste oss, det er fordi det er det som virker best.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Vanskelig å bli sett i kortene, men i er jo ute etter det sammen målet. </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r>
              <a:rPr lang="nb-NO" dirty="0" smtClean="0"/>
              <a:t>De vekslende omgivelsene i et sykehus, på en ny plass eller dersom</a:t>
            </a:r>
            <a:r>
              <a:rPr lang="nb-NO" baseline="0" dirty="0" smtClean="0"/>
              <a:t> pasienten skal på en undersøkelse utgjør en trussel dersom man er skrøpelig.</a:t>
            </a:r>
          </a:p>
          <a:p>
            <a:r>
              <a:rPr lang="nb-NO" baseline="0" dirty="0" smtClean="0"/>
              <a:t>Pårørende kan bidra og jorde dem til virkeligheten, oppfordre pårørende til å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Lese for </a:t>
            </a:r>
            <a:r>
              <a:rPr lang="en-US" sz="1200" b="0" i="0" kern="1200" dirty="0" err="1" smtClean="0">
                <a:solidFill>
                  <a:schemeClr val="tx1"/>
                </a:solidFill>
                <a:effectLst/>
                <a:latin typeface="+mn-lt"/>
                <a:ea typeface="+mn-ea"/>
                <a:cs typeface="+mn-cs"/>
              </a:rPr>
              <a:t>dem</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Spille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musikk</a:t>
            </a:r>
            <a:r>
              <a:rPr lang="en-US" sz="1200" b="0" i="0" kern="1200" dirty="0" smtClean="0">
                <a:solidFill>
                  <a:schemeClr val="tx1"/>
                </a:solidFill>
                <a:effectLst/>
                <a:latin typeface="+mn-lt"/>
                <a:ea typeface="+mn-ea"/>
                <a:cs typeface="+mn-cs"/>
              </a:rPr>
              <a:t> de liker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som </a:t>
            </a:r>
            <a:r>
              <a:rPr lang="en-US" sz="1200" b="0" i="0" kern="1200" dirty="0" err="1" smtClean="0">
                <a:solidFill>
                  <a:schemeClr val="tx1"/>
                </a:solidFill>
                <a:effectLst/>
                <a:latin typeface="+mn-lt"/>
                <a:ea typeface="+mn-ea"/>
                <a:cs typeface="+mn-cs"/>
              </a:rPr>
              <a:t>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beroligende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det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noe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av</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det</a:t>
            </a:r>
            <a:r>
              <a:rPr lang="en-US" sz="1200" b="0" i="0" kern="1200" dirty="0" smtClean="0">
                <a:solidFill>
                  <a:schemeClr val="tx1"/>
                </a:solidFill>
                <a:effectLst/>
                <a:latin typeface="+mn-lt"/>
                <a:ea typeface="+mn-ea"/>
                <a:cs typeface="+mn-cs"/>
              </a:rPr>
              <a:t> som </a:t>
            </a:r>
            <a:r>
              <a:rPr lang="en-US" sz="1200" b="0" i="0" kern="1200" dirty="0" err="1" smtClean="0">
                <a:solidFill>
                  <a:schemeClr val="tx1"/>
                </a:solidFill>
                <a:effectLst/>
                <a:latin typeface="+mn-lt"/>
                <a:ea typeface="+mn-ea"/>
                <a:cs typeface="+mn-cs"/>
              </a:rPr>
              <a:t>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vist</a:t>
            </a:r>
            <a:r>
              <a:rPr lang="en-US" sz="1200" b="0" i="0" kern="1200" dirty="0" smtClean="0">
                <a:solidFill>
                  <a:schemeClr val="tx1"/>
                </a:solidFill>
                <a:effectLst/>
                <a:latin typeface="+mn-lt"/>
                <a:ea typeface="+mn-ea"/>
                <a:cs typeface="+mn-cs"/>
              </a:rPr>
              <a:t> å ha best </a:t>
            </a:r>
            <a:r>
              <a:rPr lang="en-US" sz="1200" b="0" i="0" kern="1200" dirty="0" err="1" smtClean="0">
                <a:solidFill>
                  <a:schemeClr val="tx1"/>
                </a:solidFill>
                <a:effectLst/>
                <a:latin typeface="+mn-lt"/>
                <a:ea typeface="+mn-ea"/>
                <a:cs typeface="+mn-cs"/>
              </a:rPr>
              <a:t>effekt</a:t>
            </a:r>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Ta</a:t>
            </a:r>
            <a:r>
              <a:rPr lang="en-US" sz="1200" b="0" i="0" kern="1200" baseline="0" dirty="0" smtClean="0">
                <a:solidFill>
                  <a:schemeClr val="tx1"/>
                </a:solidFill>
                <a:effectLst/>
                <a:latin typeface="+mn-lt"/>
                <a:ea typeface="+mn-ea"/>
                <a:cs typeface="+mn-cs"/>
              </a:rPr>
              <a:t> med </a:t>
            </a:r>
            <a:r>
              <a:rPr lang="en-US" sz="1200" b="0" i="0" kern="1200" baseline="0" dirty="0" err="1" smtClean="0">
                <a:solidFill>
                  <a:schemeClr val="tx1"/>
                </a:solidFill>
                <a:effectLst/>
                <a:latin typeface="+mn-lt"/>
                <a:ea typeface="+mn-ea"/>
                <a:cs typeface="+mn-cs"/>
              </a:rPr>
              <a:t>kjente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hjemmfra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bilder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pute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osv</a:t>
            </a:r>
            <a:r>
              <a:rPr lang="en-US" sz="1200" b="0" i="0" kern="1200" baseline="0" dirty="0" smtClean="0">
                <a:solidFill>
                  <a:schemeClr val="tx1"/>
                </a:solidFill>
                <a:effectLst/>
                <a:latin typeface="+mn-lt"/>
                <a:ea typeface="+mn-ea"/>
                <a:cs typeface="+mn-cs"/>
              </a:rPr>
              <a:t>.</a:t>
            </a:r>
          </a:p>
          <a:p>
            <a:endParaRPr lang="nb-NO" baseline="0" dirty="0" smtClean="0"/>
          </a:p>
          <a:p>
            <a:endParaRPr lang="nb-NO" baseline="0" dirty="0" smtClean="0"/>
          </a:p>
          <a:p>
            <a:r>
              <a:rPr lang="nb-NO" baseline="0" dirty="0" smtClean="0"/>
              <a:t>En sykepleier som er velig opptatt av dette fortalte meg forelden at hun hadde satt seg ned hos en kar som var svært delirisk og paranoid , nektet å ta medisiner avgjørende for behandlingen. Hun leste i journalen hva han hadde jobbet med og begynte å prate om dette. I løpet a 5 minutter fikk hun snudd situasjonen. </a:t>
            </a:r>
            <a:endParaRPr lang="nb-NO" dirty="0"/>
          </a:p>
        </p:txBody>
      </p:sp>
      <p:sp>
        <p:nvSpPr>
          <p:cNvPr id="4" name="Plassholder for lysbildenummer 3"/>
          <p:cNvSpPr>
            <a:spLocks noGrp="1"/>
          </p:cNvSpPr>
          <p:nvPr>
            <p:ph type="sldNum" sz="quarter" idx="10"/>
          </p:nvPr>
        </p:nvSpPr>
        <p:spPr/>
        <p:txBody>
          <a:bodyPr/>
          <a:lstStyle/>
          <a:p>
            <a:fld id="{3DB95B1C-C255-4D8C-92DE-BE681DA5CF41}" type="slidenum">
              <a:rPr lang="nb-NO" smtClean="0"/>
              <a:t>39</a:t>
            </a:fld>
            <a:endParaRPr lang="nb-NO"/>
          </a:p>
        </p:txBody>
      </p:sp>
    </p:spTree>
    <p:extLst>
      <p:ext uri="{BB962C8B-B14F-4D97-AF65-F5344CB8AC3E}">
        <p14:creationId xmlns:p14="http://schemas.microsoft.com/office/powerpoint/2010/main" val="168337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Eldre er i gjennomsnitt oftere i kontakt med den akuttmedisinske kjeden enn den øvrige befolkningen, noe som også er naturlig fordi sykdomsbyrden øker med økende alder. </a:t>
            </a:r>
            <a:r>
              <a:rPr lang="nb-NO" sz="1200" b="0" i="1" kern="1200" dirty="0" smtClean="0">
                <a:solidFill>
                  <a:schemeClr val="tx1"/>
                </a:solidFill>
                <a:effectLst/>
                <a:latin typeface="+mn-lt"/>
                <a:ea typeface="+mn-ea"/>
                <a:cs typeface="+mn-cs"/>
              </a:rPr>
              <a:t>har mindre å gå på». ’</a:t>
            </a:r>
          </a:p>
          <a:p>
            <a:r>
              <a:rPr lang="nb-NO" sz="1200" b="0" i="1" kern="1200" dirty="0" smtClean="0">
                <a:solidFill>
                  <a:schemeClr val="tx1"/>
                </a:solidFill>
                <a:effectLst/>
                <a:latin typeface="+mn-lt"/>
                <a:ea typeface="+mn-ea"/>
                <a:cs typeface="+mn-cs"/>
              </a:rPr>
              <a:t>De</a:t>
            </a:r>
            <a:r>
              <a:rPr lang="nb-NO" sz="1200" b="0" i="1" kern="1200" baseline="0" dirty="0" smtClean="0">
                <a:solidFill>
                  <a:schemeClr val="tx1"/>
                </a:solidFill>
                <a:effectLst/>
                <a:latin typeface="+mn-lt"/>
                <a:ea typeface="+mn-ea"/>
                <a:cs typeface="+mn-cs"/>
              </a:rPr>
              <a:t> kliniske konsekvensene sees i alle organer</a:t>
            </a:r>
          </a:p>
          <a:p>
            <a:pPr fontAlgn="base"/>
            <a:endParaRPr lang="nb-NO" sz="1200" b="0" i="1" kern="1200" baseline="0" dirty="0" smtClean="0">
              <a:solidFill>
                <a:schemeClr val="tx1"/>
              </a:solidFill>
              <a:effectLst/>
              <a:latin typeface="+mn-lt"/>
              <a:ea typeface="+mn-ea"/>
              <a:cs typeface="+mn-cs"/>
            </a:endParaRPr>
          </a:p>
          <a:p>
            <a:pPr fontAlgn="base"/>
            <a:r>
              <a:rPr lang="nb-NO" sz="1200" b="0" i="1" kern="1200" baseline="0" dirty="0" smtClean="0">
                <a:solidFill>
                  <a:schemeClr val="tx1"/>
                </a:solidFill>
                <a:effectLst/>
                <a:latin typeface="+mn-lt"/>
                <a:ea typeface="+mn-ea"/>
                <a:cs typeface="+mn-cs"/>
              </a:rPr>
              <a:t>Hjerne: </a:t>
            </a:r>
          </a:p>
          <a:p>
            <a:pPr fontAlgn="base"/>
            <a:r>
              <a:rPr lang="nb-NO" sz="1200" b="0" i="0" kern="1200" dirty="0" smtClean="0">
                <a:solidFill>
                  <a:schemeClr val="tx1"/>
                </a:solidFill>
                <a:effectLst/>
                <a:latin typeface="+mn-lt"/>
                <a:ea typeface="+mn-ea"/>
                <a:cs typeface="+mn-cs"/>
              </a:rPr>
              <a:t>Tap av hjerneceller</a:t>
            </a:r>
          </a:p>
          <a:p>
            <a:pPr fontAlgn="base"/>
            <a:r>
              <a:rPr lang="nb-NO" sz="1200" b="0" i="0" kern="1200" dirty="0" smtClean="0">
                <a:solidFill>
                  <a:schemeClr val="tx1"/>
                </a:solidFill>
                <a:effectLst/>
                <a:latin typeface="+mn-lt"/>
                <a:ea typeface="+mn-ea"/>
                <a:cs typeface="+mn-cs"/>
              </a:rPr>
              <a:t>Reduksjon i signalstoffer</a:t>
            </a:r>
          </a:p>
          <a:p>
            <a:endParaRPr lang="en-US" dirty="0" smtClean="0"/>
          </a:p>
          <a:p>
            <a:r>
              <a:rPr lang="en-US" dirty="0" err="1" smtClean="0"/>
              <a:t>Nyre</a:t>
            </a:r>
            <a:r>
              <a:rPr lang="en-US" dirty="0" smtClean="0"/>
              <a:t>:</a:t>
            </a:r>
          </a:p>
          <a:p>
            <a:pPr fontAlgn="base"/>
            <a:r>
              <a:rPr lang="nb-NO" sz="1200" b="0" i="0" kern="1200" dirty="0" smtClean="0">
                <a:solidFill>
                  <a:schemeClr val="tx1"/>
                </a:solidFill>
                <a:effectLst/>
                <a:latin typeface="+mn-lt"/>
                <a:ea typeface="+mn-ea"/>
                <a:cs typeface="+mn-cs"/>
              </a:rPr>
              <a:t>Tap av </a:t>
            </a:r>
            <a:r>
              <a:rPr lang="nb-NO" sz="1200" b="0" i="0" kern="1200" dirty="0" err="1" smtClean="0">
                <a:solidFill>
                  <a:schemeClr val="tx1"/>
                </a:solidFill>
                <a:effectLst/>
                <a:latin typeface="+mn-lt"/>
                <a:ea typeface="+mn-ea"/>
                <a:cs typeface="+mn-cs"/>
              </a:rPr>
              <a:t>nefroner</a:t>
            </a:r>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En frisk 85 åring har bare 60 % av normal nyrefunksjon (kan ikke måles med blodprøver)</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Lunger:</a:t>
            </a:r>
          </a:p>
          <a:p>
            <a:pPr fontAlgn="base"/>
            <a:r>
              <a:rPr lang="nb-NO" sz="1200" b="0" i="0" kern="1200" dirty="0" smtClean="0">
                <a:solidFill>
                  <a:schemeClr val="tx1"/>
                </a:solidFill>
                <a:effectLst/>
                <a:latin typeface="+mn-lt"/>
                <a:ea typeface="+mn-ea"/>
                <a:cs typeface="+mn-cs"/>
              </a:rPr>
              <a:t>Tap av elastisitet i lunger og brystvegg</a:t>
            </a:r>
          </a:p>
          <a:p>
            <a:pPr fontAlgn="base"/>
            <a:r>
              <a:rPr lang="nb-NO" sz="1200" b="0" i="0" kern="1200" dirty="0" smtClean="0">
                <a:solidFill>
                  <a:schemeClr val="tx1"/>
                </a:solidFill>
                <a:effectLst/>
                <a:latin typeface="+mn-lt"/>
                <a:ea typeface="+mn-ea"/>
                <a:cs typeface="+mn-cs"/>
              </a:rPr>
              <a:t>Redusert diffusjonsoverflate </a:t>
            </a:r>
          </a:p>
          <a:p>
            <a:pPr fontAlgn="base"/>
            <a:r>
              <a:rPr lang="nb-NO" sz="1200" b="0" i="0" kern="1200" dirty="0" smtClean="0">
                <a:solidFill>
                  <a:schemeClr val="tx1"/>
                </a:solidFill>
                <a:effectLst/>
                <a:latin typeface="+mn-lt"/>
                <a:ea typeface="+mn-ea"/>
                <a:cs typeface="+mn-cs"/>
              </a:rPr>
              <a:t>Redusert flimmerepitel</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Hjerte:</a:t>
            </a:r>
          </a:p>
          <a:p>
            <a:pPr fontAlgn="base"/>
            <a:r>
              <a:rPr lang="nb-NO" sz="1200" b="0" i="0" kern="1200" dirty="0" smtClean="0">
                <a:solidFill>
                  <a:schemeClr val="tx1"/>
                </a:solidFill>
                <a:effectLst/>
                <a:latin typeface="+mn-lt"/>
                <a:ea typeface="+mn-ea"/>
                <a:cs typeface="+mn-cs"/>
              </a:rPr>
              <a:t>Redusert elastisitet og mer bindevev i hjertevegg, klaffer og store kar</a:t>
            </a:r>
          </a:p>
          <a:p>
            <a:pPr fontAlgn="base"/>
            <a:r>
              <a:rPr lang="nb-NO" sz="1200" b="0" i="0" kern="1200" dirty="0" smtClean="0">
                <a:solidFill>
                  <a:schemeClr val="tx1"/>
                </a:solidFill>
                <a:effectLst/>
                <a:latin typeface="+mn-lt"/>
                <a:ea typeface="+mn-ea"/>
                <a:cs typeface="+mn-cs"/>
              </a:rPr>
              <a:t>Utvidelse av forkamrene (atriene) og bindevev, noe som kan forstyrre ledningssystemet</a:t>
            </a:r>
          </a:p>
          <a:p>
            <a:pPr fontAlgn="base"/>
            <a:endParaRPr lang="nb-NO" sz="1200" b="0" i="0" kern="1200" dirty="0" smtClean="0">
              <a:solidFill>
                <a:schemeClr val="tx1"/>
              </a:solidFill>
              <a:effectLst/>
              <a:latin typeface="+mn-lt"/>
              <a:ea typeface="+mn-ea"/>
              <a:cs typeface="+mn-cs"/>
            </a:endParaRPr>
          </a:p>
          <a:p>
            <a:pPr fontAlgn="base"/>
            <a:r>
              <a:rPr lang="nb-NO" sz="1200" b="0" i="0" kern="1200" dirty="0" err="1" smtClean="0">
                <a:solidFill>
                  <a:schemeClr val="tx1"/>
                </a:solidFill>
                <a:effectLst/>
                <a:latin typeface="+mn-lt"/>
                <a:ea typeface="+mn-ea"/>
                <a:cs typeface="+mn-cs"/>
              </a:rPr>
              <a:t>Fordøylese</a:t>
            </a:r>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Tarmfunksjonen er uendret bortsett fra økt transitt-tid</a:t>
            </a:r>
          </a:p>
          <a:p>
            <a:pPr fontAlgn="base"/>
            <a:r>
              <a:rPr lang="nb-NO" sz="1200" b="0" i="0" kern="1200" dirty="0" smtClean="0">
                <a:solidFill>
                  <a:schemeClr val="tx1"/>
                </a:solidFill>
                <a:effectLst/>
                <a:latin typeface="+mn-lt"/>
                <a:ea typeface="+mn-ea"/>
                <a:cs typeface="+mn-cs"/>
              </a:rPr>
              <a:t>Leverens masse og blodgjennomstrømning reduseres (Risiko for opphoping av legemidler som utskilles via leveren)</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Skjelettet:</a:t>
            </a:r>
          </a:p>
          <a:p>
            <a:pPr fontAlgn="base"/>
            <a:r>
              <a:rPr lang="nb-NO" sz="1200" b="1" i="0" kern="1200" dirty="0" smtClean="0">
                <a:solidFill>
                  <a:schemeClr val="tx1"/>
                </a:solidFill>
                <a:effectLst/>
                <a:latin typeface="+mn-lt"/>
                <a:ea typeface="+mn-ea"/>
                <a:cs typeface="+mn-cs"/>
              </a:rPr>
              <a:t>Viktigste aldersforandringer:</a:t>
            </a:r>
            <a:r>
              <a:rPr lang="nb-NO" sz="1200" b="0" i="0" kern="1200" dirty="0" smtClean="0">
                <a:solidFill>
                  <a:schemeClr val="tx1"/>
                </a:solidFill>
                <a:effectLst/>
                <a:latin typeface="+mn-lt"/>
                <a:ea typeface="+mn-ea"/>
                <a:cs typeface="+mn-cs"/>
              </a:rPr>
              <a:t/>
            </a:r>
            <a:br>
              <a:rPr lang="nb-NO" sz="1200" b="0" i="0" kern="1200" dirty="0" smtClean="0">
                <a:solidFill>
                  <a:schemeClr val="tx1"/>
                </a:solidFill>
                <a:effectLst/>
                <a:latin typeface="+mn-lt"/>
                <a:ea typeface="+mn-ea"/>
                <a:cs typeface="+mn-cs"/>
              </a:rPr>
            </a:br>
            <a:r>
              <a:rPr lang="nb-NO" sz="1200" b="0" i="0" kern="1200" dirty="0" smtClean="0">
                <a:solidFill>
                  <a:schemeClr val="tx1"/>
                </a:solidFill>
                <a:effectLst/>
                <a:latin typeface="+mn-lt"/>
                <a:ea typeface="+mn-ea"/>
                <a:cs typeface="+mn-cs"/>
              </a:rPr>
              <a:t>Redusert beinmasse</a:t>
            </a:r>
          </a:p>
          <a:p>
            <a:pPr fontAlgn="base"/>
            <a:r>
              <a:rPr lang="nb-NO" sz="1200" b="0" i="0" kern="1200" dirty="0" smtClean="0">
                <a:solidFill>
                  <a:schemeClr val="tx1"/>
                </a:solidFill>
                <a:effectLst/>
                <a:latin typeface="+mn-lt"/>
                <a:ea typeface="+mn-ea"/>
                <a:cs typeface="+mn-cs"/>
              </a:rPr>
              <a:t>Endret mikroarkitektur</a:t>
            </a:r>
          </a:p>
          <a:p>
            <a:pPr fontAlgn="base"/>
            <a:r>
              <a:rPr lang="nb-NO" sz="1200" b="1" i="0" kern="1200" dirty="0" smtClean="0">
                <a:solidFill>
                  <a:schemeClr val="tx1"/>
                </a:solidFill>
                <a:effectLst/>
                <a:latin typeface="+mn-lt"/>
                <a:ea typeface="+mn-ea"/>
                <a:cs typeface="+mn-cs"/>
              </a:rPr>
              <a:t>Kliniske konsekvenser:</a:t>
            </a:r>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Redusert bruddstyrke</a:t>
            </a:r>
          </a:p>
          <a:p>
            <a:pPr fontAlgn="base"/>
            <a:endParaRPr lang="nb-NO" sz="1200" b="0" i="0" kern="1200" dirty="0" smtClean="0">
              <a:solidFill>
                <a:schemeClr val="tx1"/>
              </a:solidFill>
              <a:effectLst/>
              <a:latin typeface="+mn-lt"/>
              <a:ea typeface="+mn-ea"/>
              <a:cs typeface="+mn-cs"/>
            </a:endParaRPr>
          </a:p>
          <a:p>
            <a:pPr fontAlgn="base"/>
            <a:r>
              <a:rPr lang="nb-NO" sz="1200" b="0" i="0" kern="1200" dirty="0" smtClean="0">
                <a:solidFill>
                  <a:schemeClr val="tx1"/>
                </a:solidFill>
                <a:effectLst/>
                <a:latin typeface="+mn-lt"/>
                <a:ea typeface="+mn-ea"/>
                <a:cs typeface="+mn-cs"/>
              </a:rPr>
              <a:t>Eldre er f.eks mer utsatt for hypotermi (nedkjøling)</a:t>
            </a:r>
          </a:p>
          <a:p>
            <a:pPr fontAlgn="base"/>
            <a:endParaRPr lang="nb-NO" sz="1200" b="0" i="0" kern="1200" dirty="0" smtClean="0">
              <a:solidFill>
                <a:schemeClr val="tx1"/>
              </a:solidFill>
              <a:effectLst/>
              <a:latin typeface="+mn-lt"/>
              <a:ea typeface="+mn-ea"/>
              <a:cs typeface="+mn-cs"/>
            </a:endParaRPr>
          </a:p>
          <a:p>
            <a:pPr fontAlgn="base"/>
            <a:endParaRPr lang="nb-NO" sz="1200" b="0" i="0" kern="1200" dirty="0" smtClean="0">
              <a:solidFill>
                <a:schemeClr val="tx1"/>
              </a:solidFill>
              <a:effectLst/>
              <a:latin typeface="+mn-lt"/>
              <a:ea typeface="+mn-ea"/>
              <a:cs typeface="+mn-cs"/>
            </a:endParaRPr>
          </a:p>
          <a:p>
            <a:pPr fontAlgn="base"/>
            <a:endParaRPr lang="nb-NO" sz="1200" b="0" i="0" kern="1200" dirty="0" smtClean="0">
              <a:solidFill>
                <a:schemeClr val="tx1"/>
              </a:solidFill>
              <a:effectLst/>
              <a:latin typeface="+mn-lt"/>
              <a:ea typeface="+mn-ea"/>
              <a:cs typeface="+mn-cs"/>
            </a:endParaRPr>
          </a:p>
          <a:p>
            <a:pPr fontAlgn="base"/>
            <a:endParaRPr lang="nb-NO" sz="1200" b="0" i="0" kern="1200" dirty="0" smtClean="0">
              <a:solidFill>
                <a:schemeClr val="tx1"/>
              </a:solidFill>
              <a:effectLst/>
              <a:latin typeface="+mn-lt"/>
              <a:ea typeface="+mn-ea"/>
              <a:cs typeface="+mn-cs"/>
            </a:endParaRPr>
          </a:p>
          <a:p>
            <a:pPr fontAlgn="base"/>
            <a:endParaRPr lang="nb-NO" sz="1200" b="0" i="0" kern="1200" dirty="0" smtClean="0">
              <a:solidFill>
                <a:schemeClr val="tx1"/>
              </a:solidFill>
              <a:effectLst/>
              <a:latin typeface="+mn-lt"/>
              <a:ea typeface="+mn-ea"/>
              <a:cs typeface="+mn-cs"/>
            </a:endParaRPr>
          </a:p>
          <a:p>
            <a:pPr fontAlgn="base"/>
            <a:endParaRPr lang="nb-NO" sz="1200" b="0" i="0" kern="1200" dirty="0" smtClean="0">
              <a:solidFill>
                <a:schemeClr val="tx1"/>
              </a:solidFill>
              <a:effectLst/>
              <a:latin typeface="+mn-lt"/>
              <a:ea typeface="+mn-ea"/>
              <a:cs typeface="+mn-cs"/>
            </a:endParaRPr>
          </a:p>
          <a:p>
            <a:pPr fontAlgn="base"/>
            <a:endParaRPr lang="nb-NO" sz="1200" b="0" i="0" kern="1200" dirty="0" smtClean="0">
              <a:solidFill>
                <a:schemeClr val="tx1"/>
              </a:solidFill>
              <a:effectLst/>
              <a:latin typeface="+mn-lt"/>
              <a:ea typeface="+mn-ea"/>
              <a:cs typeface="+mn-cs"/>
            </a:endParaRPr>
          </a:p>
          <a:p>
            <a:r>
              <a:rPr lang="nb-NO" dirty="0" smtClean="0"/>
              <a:t/>
            </a:r>
            <a:br>
              <a:rPr lang="nb-NO" dirty="0" smtClean="0"/>
            </a:b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4</a:t>
            </a:fld>
            <a:endParaRPr lang="en-US"/>
          </a:p>
        </p:txBody>
      </p:sp>
    </p:spTree>
    <p:extLst>
      <p:ext uri="{BB962C8B-B14F-4D97-AF65-F5344CB8AC3E}">
        <p14:creationId xmlns:p14="http://schemas.microsoft.com/office/powerpoint/2010/main" val="52004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smtClean="0">
                <a:solidFill>
                  <a:schemeClr val="tx1"/>
                </a:solidFill>
                <a:effectLst/>
                <a:latin typeface="+mn-lt"/>
                <a:ea typeface="+mn-ea"/>
                <a:cs typeface="+mn-cs"/>
              </a:rPr>
              <a:t>Oppsummering:</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Disse symptomene er generelle og u spesifikke, og stammer gjerne fra organsystem eller funksjoner som er svekket fra før. </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Det viktigste er at dere ikke bagatelliserer dette .Det er tegn på alvorlig sykdom. </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Bagatellisering</a:t>
            </a:r>
            <a:r>
              <a:rPr lang="nb-NO" sz="1200" b="0" i="0" kern="1200" baseline="0" dirty="0" smtClean="0">
                <a:solidFill>
                  <a:schemeClr val="tx1"/>
                </a:solidFill>
                <a:effectLst/>
                <a:latin typeface="+mn-lt"/>
                <a:ea typeface="+mn-ea"/>
                <a:cs typeface="+mn-cs"/>
              </a:rPr>
              <a:t> kan føre til -</a:t>
            </a:r>
            <a:r>
              <a:rPr lang="nb-NO" sz="1200" b="0" i="0" kern="1200" dirty="0" smtClean="0">
                <a:solidFill>
                  <a:schemeClr val="tx1"/>
                </a:solidFill>
                <a:effectLst/>
                <a:latin typeface="+mn-lt"/>
                <a:ea typeface="+mn-ea"/>
                <a:cs typeface="+mn-cs"/>
              </a:rPr>
              <a:t> forsinket diagnostikk, lengre sykehusopphold, dårligere funksjon og økt dødelighet.</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40</a:t>
            </a:fld>
            <a:endParaRPr lang="en-US"/>
          </a:p>
        </p:txBody>
      </p:sp>
    </p:spTree>
    <p:extLst>
      <p:ext uri="{BB962C8B-B14F-4D97-AF65-F5344CB8AC3E}">
        <p14:creationId xmlns:p14="http://schemas.microsoft.com/office/powerpoint/2010/main" val="2464893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Hva gjøres av arbeid ?</a:t>
            </a:r>
            <a:endParaRPr lang="nb-NO"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41</a:t>
            </a:fld>
            <a:endParaRPr lang="en-US"/>
          </a:p>
        </p:txBody>
      </p:sp>
    </p:spTree>
    <p:extLst>
      <p:ext uri="{BB962C8B-B14F-4D97-AF65-F5344CB8AC3E}">
        <p14:creationId xmlns:p14="http://schemas.microsoft.com/office/powerpoint/2010/main" val="2104615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3C6EE094-39BC-40F9-B0F9-7A505CF9FCA2}" type="slidenum">
              <a:rPr lang="en-US" smtClean="0"/>
              <a:t>42</a:t>
            </a:fld>
            <a:endParaRPr lang="en-US"/>
          </a:p>
        </p:txBody>
      </p:sp>
    </p:spTree>
    <p:extLst>
      <p:ext uri="{BB962C8B-B14F-4D97-AF65-F5344CB8AC3E}">
        <p14:creationId xmlns:p14="http://schemas.microsoft.com/office/powerpoint/2010/main" val="2629898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Eksempel fra min hverdag. FCF </a:t>
            </a:r>
          </a:p>
          <a:p>
            <a:r>
              <a:rPr lang="nb-NO" dirty="0" smtClean="0"/>
              <a:t>På denne reisen er det utrolig mye som påvirker.</a:t>
            </a:r>
          </a:p>
          <a:p>
            <a:pPr marL="171450" indent="-171450">
              <a:buFontTx/>
              <a:buChar char="-"/>
            </a:pPr>
            <a:r>
              <a:rPr lang="nb-NO" dirty="0" smtClean="0"/>
              <a:t>Opiater</a:t>
            </a:r>
          </a:p>
          <a:p>
            <a:pPr marL="171450" indent="-171450">
              <a:buFontTx/>
              <a:buChar char="-"/>
            </a:pPr>
            <a:r>
              <a:rPr lang="nb-NO" dirty="0" smtClean="0"/>
              <a:t>Vente på smertestillende- vurdering av smerte og effekt av smertestillende blir det gjort?</a:t>
            </a:r>
          </a:p>
          <a:p>
            <a:pPr marL="171450" indent="-171450">
              <a:buFontTx/>
              <a:buChar char="-"/>
            </a:pPr>
            <a:r>
              <a:rPr lang="nb-NO" dirty="0" smtClean="0"/>
              <a:t>Antall mennesker som hun møter (19)</a:t>
            </a:r>
          </a:p>
          <a:p>
            <a:pPr marL="171450" indent="-171450">
              <a:buFontTx/>
              <a:buChar char="-"/>
            </a:pPr>
            <a:r>
              <a:rPr lang="nb-NO" dirty="0" smtClean="0"/>
              <a:t>Uro, lyder og lys- pasienten har nedsatt hørsel, har hun fått på høreapparat og virker det?</a:t>
            </a:r>
          </a:p>
          <a:p>
            <a:pPr marL="171450" indent="-171450">
              <a:buFontTx/>
              <a:buChar char="-"/>
            </a:pPr>
            <a:r>
              <a:rPr lang="nb-NO" dirty="0" smtClean="0"/>
              <a:t>Gjenta samme historie flere ganger</a:t>
            </a:r>
          </a:p>
          <a:p>
            <a:pPr marL="171450" indent="-171450">
              <a:buFontTx/>
              <a:buChar char="-"/>
            </a:pPr>
            <a:r>
              <a:rPr lang="nb-NO" dirty="0" smtClean="0"/>
              <a:t>Vente til operasjon</a:t>
            </a:r>
          </a:p>
          <a:p>
            <a:pPr marL="171450" indent="-171450">
              <a:buFontTx/>
              <a:buChar char="-"/>
            </a:pPr>
            <a:r>
              <a:rPr lang="nb-NO" dirty="0" smtClean="0"/>
              <a:t>Hvorfor falt hun? UVI?</a:t>
            </a:r>
          </a:p>
          <a:p>
            <a:pPr marL="171450" indent="-171450">
              <a:buFontTx/>
              <a:buChar char="-"/>
            </a:pPr>
            <a:r>
              <a:rPr lang="nb-NO" dirty="0" smtClean="0"/>
              <a:t>Hvordan fungerte</a:t>
            </a:r>
            <a:r>
              <a:rPr lang="nb-NO" baseline="0" dirty="0" smtClean="0"/>
              <a:t> det egentlig hjemme? Ektefeller og pårørende tar ofte mye ansvar og dekker på den måten over skrøpelighet.</a:t>
            </a:r>
          </a:p>
          <a:p>
            <a:pPr marL="171450" indent="-171450">
              <a:buFontTx/>
              <a:buChar char="-"/>
            </a:pPr>
            <a:endParaRPr lang="nb-NO" baseline="0" dirty="0" smtClean="0"/>
          </a:p>
          <a:p>
            <a:pPr marL="171450" indent="-171450">
              <a:buFontTx/>
              <a:buChar char="-"/>
            </a:pPr>
            <a:r>
              <a:rPr lang="nb-NO" b="1" baseline="0" dirty="0" smtClean="0"/>
              <a:t>CASE: På bakgrunn av dette- Hvordan kan dere bli mer bevisste og målrettet i å vurderer delirium fra AMK sin side? Er det mulig? I så fall hvordan? Slik at forløpet videre kan bli bedre og forebygge delirium eller dempe symptomer. Jeg tenker først og fremst kanskje på kartlegging, har pas falt? ambulanse, kommunikasjon med sykehuset(ANS) osv. </a:t>
            </a:r>
          </a:p>
          <a:p>
            <a:pPr marL="171450" indent="-171450">
              <a:buFontTx/>
              <a:buChar char="-"/>
            </a:pPr>
            <a:endParaRPr lang="nb-NO" b="1" baseline="0" dirty="0" smtClean="0"/>
          </a:p>
          <a:p>
            <a:pPr marL="171450" indent="-171450">
              <a:buFontTx/>
              <a:buChar char="-"/>
            </a:pPr>
            <a:endParaRPr lang="nb-NO" b="1" baseline="0" dirty="0" smtClean="0"/>
          </a:p>
          <a:p>
            <a:pPr marL="171450" indent="-171450">
              <a:buFontTx/>
              <a:buChar char="-"/>
            </a:pPr>
            <a:r>
              <a:rPr lang="nb-NO" b="1" baseline="0" dirty="0" smtClean="0"/>
              <a:t>Oppdragsfeltet er ofte det alle ser på i sykehuset. Det som står der blir tatt til etterretning. </a:t>
            </a:r>
          </a:p>
          <a:p>
            <a:pPr marL="171450" indent="-171450">
              <a:buFontTx/>
              <a:buChar char="-"/>
            </a:pPr>
            <a:endParaRPr lang="nb-NO" b="1" dirty="0" smtClean="0"/>
          </a:p>
          <a:p>
            <a:pPr marL="171450" indent="-171450">
              <a:buFontTx/>
              <a:buChar char="-"/>
            </a:pPr>
            <a:endParaRPr lang="nb-NO" b="1" dirty="0"/>
          </a:p>
        </p:txBody>
      </p:sp>
      <p:sp>
        <p:nvSpPr>
          <p:cNvPr id="4" name="Plassholder for lysbildenummer 3"/>
          <p:cNvSpPr>
            <a:spLocks noGrp="1"/>
          </p:cNvSpPr>
          <p:nvPr>
            <p:ph type="sldNum" sz="quarter" idx="10"/>
          </p:nvPr>
        </p:nvSpPr>
        <p:spPr/>
        <p:txBody>
          <a:bodyPr/>
          <a:lstStyle/>
          <a:p>
            <a:fld id="{FD55A64A-2C3D-4039-830D-3710AF3F19F2}" type="slidenum">
              <a:rPr lang="nb-NO" smtClean="0"/>
              <a:t>43</a:t>
            </a:fld>
            <a:endParaRPr lang="nb-NO"/>
          </a:p>
        </p:txBody>
      </p:sp>
    </p:spTree>
    <p:extLst>
      <p:ext uri="{BB962C8B-B14F-4D97-AF65-F5344CB8AC3E}">
        <p14:creationId xmlns:p14="http://schemas.microsoft.com/office/powerpoint/2010/main" val="1690528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3C6EE094-39BC-40F9-B0F9-7A505CF9FCA2}" type="slidenum">
              <a:rPr lang="en-US" smtClean="0"/>
              <a:t>44</a:t>
            </a:fld>
            <a:endParaRPr lang="en-US"/>
          </a:p>
        </p:txBody>
      </p:sp>
    </p:spTree>
    <p:extLst>
      <p:ext uri="{BB962C8B-B14F-4D97-AF65-F5344CB8AC3E}">
        <p14:creationId xmlns:p14="http://schemas.microsoft.com/office/powerpoint/2010/main" val="414406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Aldring og død er en naturlig prosess hos alle levende organismer. </a:t>
            </a: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Men</a:t>
            </a:r>
            <a:r>
              <a:rPr lang="nb-NO" sz="1200" b="0" i="0" kern="1200" baseline="0" dirty="0" smtClean="0">
                <a:solidFill>
                  <a:schemeClr val="tx1"/>
                </a:solidFill>
                <a:effectLst/>
                <a:latin typeface="+mn-lt"/>
                <a:ea typeface="+mn-ea"/>
                <a:cs typeface="+mn-cs"/>
              </a:rPr>
              <a:t> skrøpelighet er ikke det samme som å være gammel. At det bare er sånn. Skrøpelighet er noe annet.</a:t>
            </a:r>
          </a:p>
          <a:p>
            <a:endParaRPr lang="nb-NO"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smtClean="0">
                <a:solidFill>
                  <a:schemeClr val="tx1"/>
                </a:solidFill>
                <a:effectLst/>
                <a:latin typeface="+mn-lt"/>
                <a:ea typeface="+mn-ea"/>
                <a:cs typeface="+mn-cs"/>
              </a:rPr>
              <a:t>Skrøpelighet</a:t>
            </a:r>
            <a:r>
              <a:rPr lang="nb-NO" sz="1200" b="0" i="0" kern="1200" dirty="0" smtClean="0">
                <a:solidFill>
                  <a:schemeClr val="tx1"/>
                </a:solidFill>
                <a:effectLst/>
                <a:latin typeface="+mn-lt"/>
                <a:ea typeface="+mn-ea"/>
                <a:cs typeface="+mn-cs"/>
              </a:rPr>
              <a:t> er definert som en reduksjon i reservekapasitet som gjør pasienten sårbar for negative hendelser som for eksempel død, sykehusinnleggelse og tap av funksjon (3). </a:t>
            </a:r>
            <a:r>
              <a:rPr lang="nb-NO" sz="1200" b="1" i="0" kern="1200" dirty="0" smtClean="0">
                <a:solidFill>
                  <a:schemeClr val="tx1"/>
                </a:solidFill>
                <a:effectLst/>
                <a:latin typeface="+mn-lt"/>
                <a:ea typeface="+mn-ea"/>
                <a:cs typeface="+mn-cs"/>
              </a:rPr>
              <a:t>Skrøpelighet</a:t>
            </a:r>
            <a:r>
              <a:rPr lang="nb-NO" sz="1200" b="0" i="0" kern="1200" dirty="0" smtClean="0">
                <a:solidFill>
                  <a:schemeClr val="tx1"/>
                </a:solidFill>
                <a:effectLst/>
                <a:latin typeface="+mn-lt"/>
                <a:ea typeface="+mn-ea"/>
                <a:cs typeface="+mn-cs"/>
              </a:rPr>
              <a:t> henger sammen med høy alder og sykdomsbyrde, men ansees å være et eget fenomen (4).</a:t>
            </a:r>
            <a:r>
              <a:rPr lang="nb-NO" sz="1200" b="0" i="0" kern="1200" baseline="0" dirty="0" smtClean="0">
                <a:solidFill>
                  <a:schemeClr val="tx1"/>
                </a:solidFill>
                <a:effectLst/>
                <a:latin typeface="+mn-lt"/>
                <a:ea typeface="+mn-ea"/>
                <a:cs typeface="+mn-cs"/>
              </a:rPr>
              <a:t> Det er tap av funksjon først og fremst. Men sees ofte i sammenheng med </a:t>
            </a:r>
            <a:r>
              <a:rPr lang="nb-NO" sz="1200" b="0" i="0" kern="1200" baseline="0" dirty="0" err="1" smtClean="0">
                <a:solidFill>
                  <a:schemeClr val="tx1"/>
                </a:solidFill>
                <a:effectLst/>
                <a:latin typeface="+mn-lt"/>
                <a:ea typeface="+mn-ea"/>
                <a:cs typeface="+mn-cs"/>
              </a:rPr>
              <a:t>polyfarmasi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multimorbicitet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demens</a:t>
            </a:r>
            <a:r>
              <a:rPr lang="en-US" sz="1200" b="0" i="0" kern="1200" baseline="0" dirty="0" smtClean="0">
                <a:solidFill>
                  <a:schemeClr val="tx1"/>
                </a:solidFill>
                <a:effectLst/>
                <a:latin typeface="+mn-lt"/>
                <a:ea typeface="+mn-ea"/>
                <a:cs typeface="+mn-cs"/>
              </a:rPr>
              <a:t>, men man </a:t>
            </a:r>
            <a:r>
              <a:rPr lang="en-US" sz="1200" b="0" i="0" kern="1200" baseline="0" dirty="0" err="1" smtClean="0">
                <a:solidFill>
                  <a:schemeClr val="tx1"/>
                </a:solidFill>
                <a:effectLst/>
                <a:latin typeface="+mn-lt"/>
                <a:ea typeface="+mn-ea"/>
                <a:cs typeface="+mn-cs"/>
              </a:rPr>
              <a:t>kan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allikevl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leve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godt</a:t>
            </a:r>
            <a:r>
              <a:rPr lang="en-US" sz="1200" b="0" i="0" kern="1200" baseline="0" dirty="0" smtClean="0">
                <a:solidFill>
                  <a:schemeClr val="tx1"/>
                </a:solidFill>
                <a:effectLst/>
                <a:latin typeface="+mn-lt"/>
                <a:ea typeface="+mn-ea"/>
                <a:cs typeface="+mn-cs"/>
              </a:rPr>
              <a:t> med </a:t>
            </a:r>
            <a:r>
              <a:rPr lang="en-US" sz="1200" b="0" i="0" kern="1200" baseline="0" dirty="0" err="1" smtClean="0">
                <a:solidFill>
                  <a:schemeClr val="tx1"/>
                </a:solidFill>
                <a:effectLst/>
                <a:latin typeface="+mn-lt"/>
                <a:ea typeface="+mn-ea"/>
                <a:cs typeface="+mn-cs"/>
              </a:rPr>
              <a:t>sykdom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og</a:t>
            </a:r>
            <a:r>
              <a:rPr lang="en-US" sz="1200" b="0" i="0" kern="1200" baseline="0" dirty="0" smtClean="0">
                <a:solidFill>
                  <a:schemeClr val="tx1"/>
                </a:solidFill>
                <a:effectLst/>
                <a:latin typeface="+mn-lt"/>
                <a:ea typeface="+mn-ea"/>
                <a:cs typeface="+mn-cs"/>
              </a:rPr>
              <a:t> mange </a:t>
            </a:r>
            <a:r>
              <a:rPr lang="en-US" sz="1200" b="0" i="0" kern="1200" baseline="0" dirty="0" err="1" smtClean="0">
                <a:solidFill>
                  <a:schemeClr val="tx1"/>
                </a:solidFill>
                <a:effectLst/>
                <a:latin typeface="+mn-lt"/>
                <a:ea typeface="+mn-ea"/>
                <a:cs typeface="+mn-cs"/>
              </a:rPr>
              <a:t>legemidler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derimot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er</a:t>
            </a:r>
            <a:r>
              <a:rPr lang="en-US" sz="1200" b="0" i="0" kern="1200" baseline="0" dirty="0" smtClean="0">
                <a:solidFill>
                  <a:schemeClr val="tx1"/>
                </a:solidFill>
                <a:effectLst/>
                <a:latin typeface="+mn-lt"/>
                <a:ea typeface="+mn-ea"/>
                <a:cs typeface="+mn-cs"/>
              </a:rPr>
              <a:t> tap </a:t>
            </a:r>
            <a:r>
              <a:rPr lang="en-US" sz="1200" b="0" i="0" kern="1200" baseline="0" dirty="0" err="1" smtClean="0">
                <a:solidFill>
                  <a:schemeClr val="tx1"/>
                </a:solidFill>
                <a:effectLst/>
                <a:latin typeface="+mn-lt"/>
                <a:ea typeface="+mn-ea"/>
                <a:cs typeface="+mn-cs"/>
              </a:rPr>
              <a:t>av</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funskjon</a:t>
            </a:r>
            <a:r>
              <a:rPr lang="en-US" sz="1200" b="0" i="0" kern="1200" baseline="0" dirty="0" smtClean="0">
                <a:solidFill>
                  <a:schemeClr val="tx1"/>
                </a:solidFill>
                <a:effectLst/>
                <a:latin typeface="+mn-lt"/>
                <a:ea typeface="+mn-ea"/>
                <a:cs typeface="+mn-cs"/>
              </a:rPr>
              <a:t> et </a:t>
            </a:r>
            <a:r>
              <a:rPr lang="en-US" sz="1200" b="0" i="0" kern="1200" baseline="0" dirty="0" err="1" smtClean="0">
                <a:solidFill>
                  <a:schemeClr val="tx1"/>
                </a:solidFill>
                <a:effectLst/>
                <a:latin typeface="+mn-lt"/>
                <a:ea typeface="+mn-ea"/>
                <a:cs typeface="+mn-cs"/>
              </a:rPr>
              <a:t>tydelig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tegn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på</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mindre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robusthet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og</a:t>
            </a:r>
            <a:r>
              <a:rPr lang="en-US" sz="1200" b="0" i="0" kern="1200" baseline="0" dirty="0" smtClean="0">
                <a:solidFill>
                  <a:schemeClr val="tx1"/>
                </a:solidFill>
                <a:effectLst/>
                <a:latin typeface="+mn-lt"/>
                <a:ea typeface="+mn-ea"/>
                <a:cs typeface="+mn-cs"/>
              </a:rPr>
              <a:t> at </a:t>
            </a:r>
            <a:r>
              <a:rPr lang="en-US" sz="1200" b="0" i="0" kern="1200" baseline="0" dirty="0" err="1" smtClean="0">
                <a:solidFill>
                  <a:schemeClr val="tx1"/>
                </a:solidFill>
                <a:effectLst/>
                <a:latin typeface="+mn-lt"/>
                <a:ea typeface="+mn-ea"/>
                <a:cs typeface="+mn-cs"/>
              </a:rPr>
              <a:t>kroppen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utsatt</a:t>
            </a:r>
            <a:r>
              <a:rPr lang="en-US" sz="1200" b="0" i="0" kern="1200" baseline="0" dirty="0" smtClean="0">
                <a:solidFill>
                  <a:schemeClr val="tx1"/>
                </a:solidFill>
                <a:effectLst/>
                <a:latin typeface="+mn-lt"/>
                <a:ea typeface="+mn-ea"/>
                <a:cs typeface="+mn-cs"/>
              </a:rPr>
              <a:t> for </a:t>
            </a:r>
            <a:r>
              <a:rPr lang="en-US" sz="1200" b="0" i="0" kern="1200" baseline="0" dirty="0" err="1" smtClean="0">
                <a:solidFill>
                  <a:schemeClr val="tx1"/>
                </a:solidFill>
                <a:effectLst/>
                <a:latin typeface="+mn-lt"/>
                <a:ea typeface="+mn-ea"/>
                <a:cs typeface="+mn-cs"/>
              </a:rPr>
              <a:t>større</a:t>
            </a:r>
            <a:r>
              <a:rPr lang="en-US" sz="1200" b="0" i="0" kern="1200" baseline="0" dirty="0" smtClean="0">
                <a:solidFill>
                  <a:schemeClr val="tx1"/>
                </a:solidFill>
                <a:effectLst/>
                <a:latin typeface="+mn-lt"/>
                <a:ea typeface="+mn-ea"/>
                <a:cs typeface="+mn-cs"/>
              </a:rPr>
              <a:t> </a:t>
            </a:r>
            <a:r>
              <a:rPr lang="nb-NO" sz="1200" b="0" i="0" kern="1200" baseline="0" noProof="0" dirty="0" smtClean="0">
                <a:solidFill>
                  <a:schemeClr val="tx1"/>
                </a:solidFill>
                <a:effectLst/>
                <a:latin typeface="+mn-lt"/>
                <a:ea typeface="+mn-ea"/>
                <a:cs typeface="+mn-cs"/>
              </a:rPr>
              <a:t>funksjonstap</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etter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sykehusinnleggelse</a:t>
            </a:r>
            <a:r>
              <a:rPr lang="en-US" sz="1200" b="0" i="0" kern="1200" baseline="0" dirty="0" smtClean="0">
                <a:solidFill>
                  <a:schemeClr val="tx1"/>
                </a:solidFill>
                <a:effectLst/>
                <a:latin typeface="+mn-lt"/>
                <a:ea typeface="+mn-ea"/>
                <a:cs typeface="+mn-cs"/>
              </a:rPr>
              <a:t>. </a:t>
            </a:r>
          </a:p>
          <a:p>
            <a:endParaRPr lang="nb-NO" sz="1200" b="0" i="0" kern="1200" baseline="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50B09937-58CD-487C-8042-BC312E84E084}" type="slidenum">
              <a:rPr lang="en-US" smtClean="0"/>
              <a:t>5</a:t>
            </a:fld>
            <a:endParaRPr lang="en-US"/>
          </a:p>
        </p:txBody>
      </p:sp>
    </p:spTree>
    <p:extLst>
      <p:ext uri="{BB962C8B-B14F-4D97-AF65-F5344CB8AC3E}">
        <p14:creationId xmlns:p14="http://schemas.microsoft.com/office/powerpoint/2010/main" val="81839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diffuse </a:t>
            </a:r>
            <a:r>
              <a:rPr lang="en-US" dirty="0" err="1" smtClean="0"/>
              <a:t>symptomer</a:t>
            </a:r>
            <a:r>
              <a:rPr lang="en-US" dirty="0" smtClean="0"/>
              <a:t> som </a:t>
            </a:r>
            <a:r>
              <a:rPr lang="en-US" dirty="0" err="1" smtClean="0"/>
              <a:t>krever</a:t>
            </a:r>
            <a:r>
              <a:rPr lang="en-US" dirty="0" smtClean="0"/>
              <a:t> at den som </a:t>
            </a:r>
            <a:r>
              <a:rPr lang="en-US" dirty="0" err="1" smtClean="0"/>
              <a:t>skal</a:t>
            </a:r>
            <a:r>
              <a:rPr lang="en-US" dirty="0" smtClean="0"/>
              <a:t> </a:t>
            </a:r>
            <a:r>
              <a:rPr lang="en-US" dirty="0" err="1" smtClean="0"/>
              <a:t>beslutte</a:t>
            </a:r>
            <a:r>
              <a:rPr lang="en-US" dirty="0" smtClean="0"/>
              <a:t> </a:t>
            </a:r>
            <a:r>
              <a:rPr lang="en-US" dirty="0" err="1" smtClean="0"/>
              <a:t>hastegrad</a:t>
            </a:r>
            <a:r>
              <a:rPr lang="en-US" baseline="0" dirty="0" smtClean="0"/>
              <a:t> </a:t>
            </a:r>
            <a:r>
              <a:rPr lang="en-US" baseline="0" dirty="0" err="1" smtClean="0"/>
              <a:t>må</a:t>
            </a:r>
            <a:r>
              <a:rPr lang="en-US" baseline="0" dirty="0" smtClean="0"/>
              <a:t> ha </a:t>
            </a:r>
            <a:r>
              <a:rPr lang="en-US" baseline="0" dirty="0" err="1" smtClean="0"/>
              <a:t>dette</a:t>
            </a:r>
            <a:r>
              <a:rPr lang="en-US" baseline="0" dirty="0" smtClean="0"/>
              <a:t> </a:t>
            </a:r>
            <a:r>
              <a:rPr lang="en-US" baseline="0" dirty="0" err="1" smtClean="0"/>
              <a:t>i</a:t>
            </a:r>
            <a:r>
              <a:rPr lang="en-US" baseline="0" dirty="0" smtClean="0"/>
              <a:t> </a:t>
            </a:r>
            <a:r>
              <a:rPr lang="en-US" baseline="0" dirty="0" err="1" smtClean="0"/>
              <a:t>bakhodet</a:t>
            </a:r>
            <a:r>
              <a:rPr lang="en-US" baseline="0" dirty="0" smtClean="0"/>
              <a:t> hele </a:t>
            </a:r>
            <a:r>
              <a:rPr lang="en-US" baseline="0" dirty="0" err="1" smtClean="0"/>
              <a:t>tiden</a:t>
            </a:r>
            <a:r>
              <a:rPr lang="en-US" baseline="0" dirty="0" smtClean="0"/>
              <a:t>. Vet at </a:t>
            </a:r>
            <a:r>
              <a:rPr lang="en-US" baseline="0" dirty="0" err="1" smtClean="0"/>
              <a:t>dere</a:t>
            </a:r>
            <a:r>
              <a:rPr lang="en-US" baseline="0" dirty="0" smtClean="0"/>
              <a:t> </a:t>
            </a:r>
            <a:r>
              <a:rPr lang="en-US" baseline="0" dirty="0" err="1" smtClean="0"/>
              <a:t>ikke</a:t>
            </a:r>
            <a:r>
              <a:rPr lang="en-US" baseline="0" dirty="0" smtClean="0"/>
              <a:t> </a:t>
            </a:r>
            <a:r>
              <a:rPr lang="en-US" baseline="0" dirty="0" err="1" smtClean="0"/>
              <a:t>har</a:t>
            </a:r>
            <a:r>
              <a:rPr lang="en-US" baseline="0" dirty="0" smtClean="0"/>
              <a:t> “</a:t>
            </a:r>
            <a:r>
              <a:rPr lang="en-US" baseline="0" dirty="0" err="1" smtClean="0"/>
              <a:t>tid</a:t>
            </a:r>
            <a:r>
              <a:rPr lang="en-US" baseline="0" dirty="0" smtClean="0"/>
              <a:t>” </a:t>
            </a:r>
            <a:r>
              <a:rPr lang="en-US" baseline="0" dirty="0" err="1" smtClean="0"/>
              <a:t>til</a:t>
            </a:r>
            <a:r>
              <a:rPr lang="en-US" baseline="0" dirty="0" smtClean="0"/>
              <a:t> å </a:t>
            </a:r>
            <a:r>
              <a:rPr lang="en-US" baseline="0" dirty="0" err="1" smtClean="0"/>
              <a:t>spørre</a:t>
            </a:r>
            <a:r>
              <a:rPr lang="en-US" baseline="0" dirty="0" smtClean="0"/>
              <a:t> om </a:t>
            </a:r>
            <a:r>
              <a:rPr lang="en-US" baseline="0" dirty="0" err="1" smtClean="0"/>
              <a:t>hj.spl</a:t>
            </a:r>
            <a:r>
              <a:rPr lang="en-US" baseline="0" dirty="0" smtClean="0"/>
              <a:t>  </a:t>
            </a:r>
            <a:r>
              <a:rPr lang="en-US" baseline="0" dirty="0" err="1" smtClean="0"/>
              <a:t>osv</a:t>
            </a:r>
            <a:r>
              <a:rPr lang="en-US" baseline="0" dirty="0" smtClean="0"/>
              <a:t>. ,men </a:t>
            </a:r>
            <a:r>
              <a:rPr lang="en-US" baseline="0" dirty="0" err="1" smtClean="0"/>
              <a:t>det</a:t>
            </a:r>
            <a:r>
              <a:rPr lang="en-US" baseline="0" dirty="0" smtClean="0"/>
              <a:t> å </a:t>
            </a:r>
            <a:r>
              <a:rPr lang="en-US" baseline="0" dirty="0" err="1" smtClean="0"/>
              <a:t>være</a:t>
            </a:r>
            <a:r>
              <a:rPr lang="en-US" baseline="0" dirty="0" smtClean="0"/>
              <a:t> </a:t>
            </a:r>
            <a:r>
              <a:rPr lang="en-US" baseline="0" dirty="0" err="1" smtClean="0"/>
              <a:t>oppmerksom</a:t>
            </a:r>
            <a:r>
              <a:rPr lang="en-US" baseline="0" dirty="0" smtClean="0"/>
              <a:t> på </a:t>
            </a:r>
            <a:r>
              <a:rPr lang="en-US" baseline="0" dirty="0" err="1" smtClean="0"/>
              <a:t>endret</a:t>
            </a:r>
            <a:r>
              <a:rPr lang="en-US" baseline="0" dirty="0" smtClean="0"/>
              <a:t> </a:t>
            </a:r>
            <a:r>
              <a:rPr lang="en-US" baseline="0" dirty="0" err="1" smtClean="0"/>
              <a:t>kongitiv</a:t>
            </a:r>
            <a:r>
              <a:rPr lang="en-US" baseline="0" dirty="0" smtClean="0"/>
              <a:t> status </a:t>
            </a:r>
            <a:r>
              <a:rPr lang="en-US" baseline="0" dirty="0" err="1" smtClean="0"/>
              <a:t>siste</a:t>
            </a:r>
            <a:r>
              <a:rPr lang="en-US" baseline="0" dirty="0" smtClean="0"/>
              <a:t> </a:t>
            </a:r>
            <a:r>
              <a:rPr lang="en-US" baseline="0" dirty="0" err="1" smtClean="0"/>
              <a:t>dager</a:t>
            </a:r>
            <a:r>
              <a:rPr lang="en-US" baseline="0" dirty="0" smtClean="0"/>
              <a:t>, </a:t>
            </a:r>
            <a:r>
              <a:rPr lang="en-US" baseline="0" dirty="0" err="1" smtClean="0"/>
              <a:t>økende</a:t>
            </a:r>
            <a:r>
              <a:rPr lang="en-US" baseline="0" dirty="0" smtClean="0"/>
              <a:t> fall,  </a:t>
            </a:r>
            <a:r>
              <a:rPr lang="en-US" baseline="0" dirty="0" err="1" smtClean="0"/>
              <a:t>polyfarmasi</a:t>
            </a:r>
            <a:r>
              <a:rPr lang="en-US" baseline="0" dirty="0" smtClean="0"/>
              <a:t> </a:t>
            </a:r>
            <a:r>
              <a:rPr lang="en-US" baseline="0" dirty="0" err="1" smtClean="0"/>
              <a:t>og</a:t>
            </a:r>
            <a:r>
              <a:rPr lang="en-US" baseline="0" dirty="0" smtClean="0"/>
              <a:t> </a:t>
            </a:r>
            <a:r>
              <a:rPr lang="en-US" baseline="0" dirty="0" err="1" smtClean="0"/>
              <a:t>multumorbiditet</a:t>
            </a:r>
            <a:r>
              <a:rPr lang="en-US" baseline="0" dirty="0" smtClean="0"/>
              <a:t> </a:t>
            </a:r>
            <a:r>
              <a:rPr lang="en-US" b="1" baseline="0" dirty="0" err="1" smtClean="0"/>
              <a:t>er</a:t>
            </a:r>
            <a:r>
              <a:rPr lang="en-US" b="1" baseline="0" dirty="0" smtClean="0"/>
              <a:t> </a:t>
            </a:r>
            <a:r>
              <a:rPr lang="en-US" b="1" baseline="0" dirty="0" err="1" smtClean="0"/>
              <a:t>en</a:t>
            </a:r>
            <a:r>
              <a:rPr lang="en-US" b="1" baseline="0" dirty="0" smtClean="0"/>
              <a:t> god start</a:t>
            </a:r>
            <a:r>
              <a:rPr lang="en-US" baseline="0" dirty="0" smtClean="0"/>
              <a:t>. </a:t>
            </a:r>
          </a:p>
          <a:p>
            <a:endParaRPr lang="en-US" baseline="0" dirty="0" smtClean="0"/>
          </a:p>
          <a:p>
            <a:r>
              <a:rPr lang="en-US" baseline="0" dirty="0" smtClean="0"/>
              <a:t>Vi </a:t>
            </a:r>
            <a:r>
              <a:rPr lang="en-US" baseline="0" dirty="0" err="1" smtClean="0"/>
              <a:t>skal</a:t>
            </a:r>
            <a:r>
              <a:rPr lang="en-US" baseline="0" dirty="0" smtClean="0"/>
              <a:t> </a:t>
            </a:r>
            <a:r>
              <a:rPr lang="en-US" baseline="0" dirty="0" err="1" smtClean="0"/>
              <a:t>nå</a:t>
            </a:r>
            <a:r>
              <a:rPr lang="en-US" baseline="0" dirty="0" smtClean="0"/>
              <a:t> se </a:t>
            </a:r>
            <a:r>
              <a:rPr lang="en-US" baseline="0" dirty="0" err="1" smtClean="0"/>
              <a:t>videre</a:t>
            </a:r>
            <a:r>
              <a:rPr lang="en-US" baseline="0" dirty="0" smtClean="0"/>
              <a:t> </a:t>
            </a:r>
            <a:r>
              <a:rPr lang="en-US" baseline="0" dirty="0" err="1" smtClean="0"/>
              <a:t>på</a:t>
            </a:r>
            <a:r>
              <a:rPr lang="en-US" baseline="0" dirty="0" smtClean="0"/>
              <a:t> </a:t>
            </a:r>
            <a:r>
              <a:rPr lang="en-US" baseline="0" dirty="0" err="1" smtClean="0"/>
              <a:t>hvordan</a:t>
            </a:r>
            <a:r>
              <a:rPr lang="en-US" baseline="0" dirty="0" smtClean="0"/>
              <a:t> vi </a:t>
            </a:r>
            <a:r>
              <a:rPr lang="en-US" baseline="0" dirty="0" err="1" smtClean="0"/>
              <a:t>kan</a:t>
            </a:r>
            <a:r>
              <a:rPr lang="en-US" baseline="0" dirty="0" smtClean="0"/>
              <a:t> </a:t>
            </a:r>
            <a:r>
              <a:rPr lang="en-US" baseline="0" dirty="0" err="1" smtClean="0"/>
              <a:t>kategorisere</a:t>
            </a:r>
            <a:r>
              <a:rPr lang="en-US" baseline="0" dirty="0" smtClean="0"/>
              <a:t> </a:t>
            </a:r>
            <a:r>
              <a:rPr lang="en-US" baseline="0" dirty="0" err="1" smtClean="0"/>
              <a:t>og</a:t>
            </a:r>
            <a:r>
              <a:rPr lang="en-US" baseline="0" dirty="0" smtClean="0"/>
              <a:t> </a:t>
            </a:r>
            <a:r>
              <a:rPr lang="en-US" baseline="0" dirty="0" err="1" smtClean="0"/>
              <a:t>kartlegge</a:t>
            </a:r>
            <a:r>
              <a:rPr lang="en-US" baseline="0" dirty="0" smtClean="0"/>
              <a:t> </a:t>
            </a:r>
            <a:r>
              <a:rPr lang="en-US" baseline="0" dirty="0" err="1" smtClean="0"/>
              <a:t>skrøpelighet</a:t>
            </a:r>
            <a:endParaRPr lang="en-US" dirty="0"/>
          </a:p>
        </p:txBody>
      </p:sp>
      <p:sp>
        <p:nvSpPr>
          <p:cNvPr id="4" name="Plassholder for lysbildenummer 3"/>
          <p:cNvSpPr>
            <a:spLocks noGrp="1"/>
          </p:cNvSpPr>
          <p:nvPr>
            <p:ph type="sldNum" sz="quarter" idx="10"/>
          </p:nvPr>
        </p:nvSpPr>
        <p:spPr/>
        <p:txBody>
          <a:bodyPr/>
          <a:lstStyle/>
          <a:p>
            <a:fld id="{3C6EE094-39BC-40F9-B0F9-7A505CF9FCA2}" type="slidenum">
              <a:rPr lang="en-US" smtClean="0"/>
              <a:t>6</a:t>
            </a:fld>
            <a:endParaRPr lang="en-US"/>
          </a:p>
        </p:txBody>
      </p:sp>
    </p:spTree>
    <p:extLst>
      <p:ext uri="{BB962C8B-B14F-4D97-AF65-F5344CB8AC3E}">
        <p14:creationId xmlns:p14="http://schemas.microsoft.com/office/powerpoint/2010/main" val="3858122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Innført ved</a:t>
            </a:r>
            <a:r>
              <a:rPr lang="nb-NO" baseline="0" dirty="0" smtClean="0"/>
              <a:t> SIV </a:t>
            </a:r>
            <a:r>
              <a:rPr lang="nb-NO" baseline="0" dirty="0" err="1" smtClean="0"/>
              <a:t>ifbm</a:t>
            </a:r>
            <a:r>
              <a:rPr lang="nb-NO" baseline="0" dirty="0" smtClean="0"/>
              <a:t> </a:t>
            </a:r>
            <a:r>
              <a:rPr lang="nb-NO" baseline="0" dirty="0" err="1" smtClean="0"/>
              <a:t>Covid</a:t>
            </a:r>
            <a:r>
              <a:rPr lang="nb-NO" baseline="0" dirty="0" smtClean="0"/>
              <a:t> 19- avklare behandlingsnivå-</a:t>
            </a:r>
          </a:p>
          <a:p>
            <a:endParaRPr lang="nb-NO" baseline="0" dirty="0" smtClean="0"/>
          </a:p>
          <a:p>
            <a:r>
              <a:rPr lang="nb-NO" b="1" i="1" baseline="0" dirty="0" smtClean="0"/>
              <a:t>CFS</a:t>
            </a:r>
            <a:r>
              <a:rPr lang="nb-NO" baseline="0" dirty="0" smtClean="0"/>
              <a:t> sier mye om hva man kan forvente etter utskrivelse, hvilket behandlingsnivå og behov for rehabilitering osv.</a:t>
            </a:r>
          </a:p>
        </p:txBody>
      </p:sp>
      <p:sp>
        <p:nvSpPr>
          <p:cNvPr id="4" name="Plassholder for lysbildenummer 3"/>
          <p:cNvSpPr>
            <a:spLocks noGrp="1"/>
          </p:cNvSpPr>
          <p:nvPr>
            <p:ph type="sldNum" sz="quarter" idx="10"/>
          </p:nvPr>
        </p:nvSpPr>
        <p:spPr/>
        <p:txBody>
          <a:bodyPr/>
          <a:lstStyle/>
          <a:p>
            <a:fld id="{AD425C9F-610D-41B7-8A03-4DFBB7DD36F8}" type="slidenum">
              <a:rPr lang="nb-NO" smtClean="0"/>
              <a:t>7</a:t>
            </a:fld>
            <a:endParaRPr lang="nb-NO"/>
          </a:p>
        </p:txBody>
      </p:sp>
    </p:spTree>
    <p:extLst>
      <p:ext uri="{BB962C8B-B14F-4D97-AF65-F5344CB8AC3E}">
        <p14:creationId xmlns:p14="http://schemas.microsoft.com/office/powerpoint/2010/main" val="2199925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smtClean="0"/>
              <a:t>Eldrebølgen og dens påfølgende andel </a:t>
            </a:r>
            <a:r>
              <a:rPr lang="nb-NO" noProof="0" dirty="0" err="1" smtClean="0"/>
              <a:t>multisyke</a:t>
            </a:r>
            <a:r>
              <a:rPr lang="nb-NO" noProof="0" dirty="0" smtClean="0"/>
              <a:t> skrøpelige som vil legges inn på sykehus er som </a:t>
            </a:r>
            <a:r>
              <a:rPr lang="nb-NO" baseline="0" noProof="0" dirty="0" smtClean="0"/>
              <a:t>historien om å koke en frosk. Dersom du putter frosken I det kokende vannet vil den forsøke å hoppe ut igjen, men setter du den I kalt vann og koker det sakte opp vil den dø sakte men sikkert. Vi har mange og står i mange </a:t>
            </a:r>
            <a:r>
              <a:rPr lang="nb-NO" baseline="0" noProof="0" dirty="0" err="1" smtClean="0"/>
              <a:t>utfordringe</a:t>
            </a:r>
            <a:r>
              <a:rPr lang="nb-NO" baseline="0" noProof="0" dirty="0" smtClean="0"/>
              <a:t> i det moderne helsevesen. Pandemier, </a:t>
            </a:r>
            <a:r>
              <a:rPr lang="nb-NO" baseline="0" noProof="0" dirty="0" err="1" smtClean="0"/>
              <a:t>antibiotiekresistens</a:t>
            </a:r>
            <a:r>
              <a:rPr lang="nb-NO" baseline="0" noProof="0" dirty="0" smtClean="0"/>
              <a:t>, mangel på kompetent personell, men aldringen I befolkningen og påfølgende utfordringer med den blir liggende litt i bakgrunnen, og vokse sakte inn over oss. Og det er jo litt rart, for vi ser det jo hver dag. Alle vi som er her……</a:t>
            </a:r>
          </a:p>
          <a:p>
            <a:endParaRPr lang="nb-NO" baseline="0" noProof="0" dirty="0" smtClean="0"/>
          </a:p>
          <a:p>
            <a:r>
              <a:rPr lang="nb-NO" dirty="0" smtClean="0"/>
              <a:t>Figur:</a:t>
            </a:r>
            <a:r>
              <a:rPr lang="nb-NO" baseline="0" dirty="0" smtClean="0"/>
              <a:t> </a:t>
            </a:r>
            <a:r>
              <a:rPr lang="nb-NO" dirty="0" smtClean="0"/>
              <a:t>Antallet eldre versus barn og unge, registrert 1900-2020 og framskrevet 2021-2100 i </a:t>
            </a:r>
            <a:r>
              <a:rPr lang="nb-NO" b="1" dirty="0" smtClean="0"/>
              <a:t>hovedalternativet (MMM) Der</a:t>
            </a:r>
            <a:r>
              <a:rPr lang="nb-NO" b="1" baseline="0" dirty="0" smtClean="0"/>
              <a:t> man har sett på den </a:t>
            </a:r>
            <a:r>
              <a:rPr lang="nb-NO" b="1" baseline="0" dirty="0" err="1" smtClean="0"/>
              <a:t>mst</a:t>
            </a:r>
            <a:r>
              <a:rPr lang="nb-NO" b="1" baseline="0" dirty="0" smtClean="0"/>
              <a:t> </a:t>
            </a:r>
            <a:r>
              <a:rPr lang="nb-NO" b="1" baseline="0" dirty="0" err="1" smtClean="0"/>
              <a:t>sannyslige</a:t>
            </a:r>
            <a:r>
              <a:rPr lang="nb-NO" b="1" baseline="0" dirty="0" smtClean="0"/>
              <a:t> fruktbarhet og innvandring frem til år 2100</a:t>
            </a:r>
          </a:p>
          <a:p>
            <a:endParaRPr lang="nb-NO" b="1" baseline="0" dirty="0" smtClean="0"/>
          </a:p>
          <a:p>
            <a:r>
              <a:rPr lang="nb-NO" dirty="0" smtClean="0"/>
              <a:t>Dobbelt så mange eldre Befolkningen over 65 år vil dobles innen 2075 (fra 940 000 i dag) og vil nå nesten 2 millioner innen 2100 ifølge hovedalternativet.</a:t>
            </a:r>
          </a:p>
          <a:p>
            <a:r>
              <a:rPr lang="nb-NO" dirty="0" smtClean="0"/>
              <a:t>Aldri før eller siden har det blitt født så mange i Norge som i 1946</a:t>
            </a:r>
          </a:p>
          <a:p>
            <a:r>
              <a:rPr lang="nb-NO" dirty="0" smtClean="0"/>
              <a:t>Økningen blir særlig tydelig fra midten av 2020-årene, når de store etterkrigskullene begynner å komme inn i denne aldersgruppen. På samme måte blir økningen i aldersgruppen over 90 år tydelig fra midten av 2030-årene</a:t>
            </a:r>
            <a:endParaRPr lang="en-US" b="1" baseline="0" dirty="0" smtClean="0"/>
          </a:p>
          <a:p>
            <a:endParaRPr lang="en-US" baseline="0" dirty="0" smtClean="0"/>
          </a:p>
          <a:p>
            <a:r>
              <a:rPr lang="en-US" baseline="0" dirty="0" err="1" smtClean="0"/>
              <a:t>Det</a:t>
            </a:r>
            <a:r>
              <a:rPr lang="en-US" baseline="0" dirty="0" smtClean="0"/>
              <a:t> </a:t>
            </a:r>
            <a:r>
              <a:rPr lang="en-US" baseline="0" dirty="0" err="1" smtClean="0"/>
              <a:t>mangler</a:t>
            </a:r>
            <a:r>
              <a:rPr lang="en-US" baseline="0" dirty="0" smtClean="0"/>
              <a:t> </a:t>
            </a:r>
            <a:r>
              <a:rPr lang="en-US" baseline="0" dirty="0" err="1" smtClean="0"/>
              <a:t>nå</a:t>
            </a:r>
            <a:r>
              <a:rPr lang="en-US" baseline="0" dirty="0" smtClean="0"/>
              <a:t> </a:t>
            </a:r>
            <a:r>
              <a:rPr lang="nb-NO" sz="1200" b="1" i="0" kern="1200" dirty="0" smtClean="0">
                <a:solidFill>
                  <a:schemeClr val="tx1"/>
                </a:solidFill>
                <a:effectLst/>
                <a:latin typeface="+mn-lt"/>
                <a:ea typeface="+mn-ea"/>
                <a:cs typeface="+mn-cs"/>
              </a:rPr>
              <a:t>6 millioner sykepleiere i verden ,</a:t>
            </a:r>
            <a:r>
              <a:rPr lang="nb-NO" sz="1200" b="1" i="0" kern="1200" baseline="0" dirty="0" smtClean="0">
                <a:solidFill>
                  <a:schemeClr val="tx1"/>
                </a:solidFill>
                <a:effectLst/>
                <a:latin typeface="+mn-lt"/>
                <a:ea typeface="+mn-ea"/>
                <a:cs typeface="+mn-cs"/>
              </a:rPr>
              <a:t> Innen 2030 mangler det 18 millioner helsepersonell i verden </a:t>
            </a:r>
            <a:endParaRPr lang="en-US" baseline="0" dirty="0" smtClean="0"/>
          </a:p>
          <a:p>
            <a:r>
              <a:rPr lang="en-US" baseline="0" dirty="0" smtClean="0"/>
              <a:t>Stiller store </a:t>
            </a:r>
            <a:r>
              <a:rPr lang="en-US" baseline="0" dirty="0" err="1" smtClean="0"/>
              <a:t>krav</a:t>
            </a:r>
            <a:r>
              <a:rPr lang="en-US" baseline="0" dirty="0" smtClean="0"/>
              <a:t> til </a:t>
            </a:r>
            <a:r>
              <a:rPr lang="en-US" baseline="0" dirty="0" err="1" smtClean="0"/>
              <a:t>kreativitet</a:t>
            </a:r>
            <a:r>
              <a:rPr lang="en-US" baseline="0" dirty="0" smtClean="0"/>
              <a:t>, </a:t>
            </a:r>
            <a:r>
              <a:rPr lang="nb-NO" baseline="0" noProof="0" dirty="0" smtClean="0"/>
              <a:t>organisering, oppgaveglidning</a:t>
            </a:r>
            <a:r>
              <a:rPr lang="en-US" baseline="0" dirty="0" smtClean="0"/>
              <a:t>, </a:t>
            </a:r>
            <a:r>
              <a:rPr lang="en-US" baseline="0" dirty="0" err="1" smtClean="0"/>
              <a:t>utdanning</a:t>
            </a:r>
            <a:r>
              <a:rPr lang="en-US" baseline="0" dirty="0" smtClean="0"/>
              <a:t> </a:t>
            </a:r>
            <a:r>
              <a:rPr lang="en-US" baseline="0" dirty="0" err="1" smtClean="0"/>
              <a:t>og</a:t>
            </a:r>
            <a:r>
              <a:rPr lang="en-US" baseline="0" dirty="0" smtClean="0"/>
              <a:t> </a:t>
            </a:r>
            <a:r>
              <a:rPr lang="en-US" baseline="0" dirty="0" err="1" smtClean="0"/>
              <a:t>ikke</a:t>
            </a:r>
            <a:r>
              <a:rPr lang="en-US" baseline="0" dirty="0" smtClean="0"/>
              <a:t> </a:t>
            </a:r>
            <a:r>
              <a:rPr lang="en-US" baseline="0" dirty="0" err="1" smtClean="0"/>
              <a:t>minst</a:t>
            </a:r>
            <a:r>
              <a:rPr lang="en-US" baseline="0" dirty="0" smtClean="0"/>
              <a:t> SMARBEID</a:t>
            </a:r>
            <a:endParaRPr lang="en-US" dirty="0"/>
          </a:p>
        </p:txBody>
      </p:sp>
      <p:sp>
        <p:nvSpPr>
          <p:cNvPr id="4" name="Plassholder for lysbildenummer 3"/>
          <p:cNvSpPr>
            <a:spLocks noGrp="1"/>
          </p:cNvSpPr>
          <p:nvPr>
            <p:ph type="sldNum" sz="quarter" idx="10"/>
          </p:nvPr>
        </p:nvSpPr>
        <p:spPr/>
        <p:txBody>
          <a:bodyPr/>
          <a:lstStyle/>
          <a:p>
            <a:fld id="{50B09937-58CD-487C-8042-BC312E84E084}" type="slidenum">
              <a:rPr lang="en-US" smtClean="0"/>
              <a:t>8</a:t>
            </a:fld>
            <a:endParaRPr lang="en-US"/>
          </a:p>
        </p:txBody>
      </p:sp>
    </p:spTree>
    <p:extLst>
      <p:ext uri="{BB962C8B-B14F-4D97-AF65-F5344CB8AC3E}">
        <p14:creationId xmlns:p14="http://schemas.microsoft.com/office/powerpoint/2010/main" val="179014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Ikke inkludert: Pasienter som kom til LV og reiste hjem. </a:t>
            </a:r>
          </a:p>
          <a:p>
            <a:r>
              <a:rPr lang="nb-NO" dirty="0" smtClean="0"/>
              <a:t>CFS 4-7,  71 pasienter av 106</a:t>
            </a:r>
          </a:p>
          <a:p>
            <a:r>
              <a:rPr lang="nb-NO" dirty="0" smtClean="0"/>
              <a:t>72 % bor i egen bolig, </a:t>
            </a:r>
          </a:p>
          <a:p>
            <a:r>
              <a:rPr lang="nb-NO" dirty="0" smtClean="0"/>
              <a:t>Fagtilhørighet:</a:t>
            </a:r>
            <a:r>
              <a:rPr lang="nb-NO" baseline="0" dirty="0" smtClean="0"/>
              <a:t> ORT 25%, HJE 20%, ONK 11%, GER 10%</a:t>
            </a:r>
          </a:p>
          <a:p>
            <a:r>
              <a:rPr lang="nb-NO" baseline="0" dirty="0" smtClean="0"/>
              <a:t>1/3 henvist fra LV og 1/3 fra fastlegen</a:t>
            </a:r>
          </a:p>
          <a:p>
            <a:r>
              <a:rPr lang="nb-NO" baseline="0" dirty="0" smtClean="0"/>
              <a:t>Triage 44 % oransje, 32 % gul, ingen team </a:t>
            </a:r>
          </a:p>
          <a:p>
            <a:endParaRPr lang="nb-NO" baseline="0" dirty="0" smtClean="0"/>
          </a:p>
          <a:p>
            <a:r>
              <a:rPr lang="nb-NO" baseline="0" dirty="0" smtClean="0"/>
              <a:t>9LM</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8E12178B-7A5C-43EB-97C5-D3B452F4B78F}" type="slidenum">
              <a:rPr lang="nb-NO" smtClean="0"/>
              <a:t>9</a:t>
            </a:fld>
            <a:endParaRPr lang="nb-NO"/>
          </a:p>
        </p:txBody>
      </p:sp>
    </p:spTree>
    <p:extLst>
      <p:ext uri="{BB962C8B-B14F-4D97-AF65-F5344CB8AC3E}">
        <p14:creationId xmlns:p14="http://schemas.microsoft.com/office/powerpoint/2010/main" val="4165196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6218AD-BBE1-46F2-AB94-47CBD8BCD801}"/>
              </a:ext>
            </a:extLst>
          </p:cNvPr>
          <p:cNvSpPr>
            <a:spLocks noGrp="1"/>
          </p:cNvSpPr>
          <p:nvPr>
            <p:ph type="ctrTitle"/>
          </p:nvPr>
        </p:nvSpPr>
        <p:spPr>
          <a:xfrm>
            <a:off x="1524000" y="2059781"/>
            <a:ext cx="9144000" cy="995363"/>
          </a:xfrm>
        </p:spPr>
        <p:txBody>
          <a:bodyPr anchor="t"/>
          <a:lstStyle>
            <a:lvl1pPr algn="l">
              <a:defRPr sz="6000"/>
            </a:lvl1pPr>
          </a:lstStyle>
          <a:p>
            <a:r>
              <a:rPr lang="nb-NO" smtClean="0"/>
              <a:t>Klikk for å redigere tittelstil</a:t>
            </a:r>
            <a:endParaRPr lang="nb-NO" dirty="0"/>
          </a:p>
        </p:txBody>
      </p:sp>
      <p:sp>
        <p:nvSpPr>
          <p:cNvPr id="3" name="Undertittel 2">
            <a:extLst>
              <a:ext uri="{FF2B5EF4-FFF2-40B4-BE49-F238E27FC236}">
                <a16:creationId xmlns:a16="http://schemas.microsoft.com/office/drawing/2014/main" id="{98AA202A-A0B4-49C7-B3B9-7E97B79864CC}"/>
              </a:ext>
            </a:extLst>
          </p:cNvPr>
          <p:cNvSpPr>
            <a:spLocks noGrp="1"/>
          </p:cNvSpPr>
          <p:nvPr>
            <p:ph type="subTitle" idx="1"/>
          </p:nvPr>
        </p:nvSpPr>
        <p:spPr>
          <a:xfrm>
            <a:off x="1524000" y="3147220"/>
            <a:ext cx="9144000" cy="1655762"/>
          </a:xfrm>
        </p:spPr>
        <p:txBody>
          <a:bodyPr/>
          <a:lstStyle>
            <a:lvl1pPr marL="0" indent="0" algn="l">
              <a:buNone/>
              <a:defRPr sz="2400" b="1">
                <a:solidFill>
                  <a:srgbClr val="00328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dirty="0"/>
          </a:p>
        </p:txBody>
      </p:sp>
      <p:pic>
        <p:nvPicPr>
          <p:cNvPr id="7" name="Bilde 6">
            <a:extLst>
              <a:ext uri="{FF2B5EF4-FFF2-40B4-BE49-F238E27FC236}">
                <a16:creationId xmlns:a16="http://schemas.microsoft.com/office/drawing/2014/main" id="{B8DEF424-B3D8-40B6-B74E-9A589CBAA28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2100" y="273051"/>
            <a:ext cx="2889250" cy="382764"/>
          </a:xfrm>
          <a:prstGeom prst="rect">
            <a:avLst/>
          </a:prstGeom>
        </p:spPr>
      </p:pic>
    </p:spTree>
    <p:extLst>
      <p:ext uri="{BB962C8B-B14F-4D97-AF65-F5344CB8AC3E}">
        <p14:creationId xmlns:p14="http://schemas.microsoft.com/office/powerpoint/2010/main" val="7923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0E0AC8-CCBB-452B-B194-97B4F747D78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E4F7E7A2-E229-4BBB-946E-5CF24D7C76BF}"/>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a:extLst>
              <a:ext uri="{FF2B5EF4-FFF2-40B4-BE49-F238E27FC236}">
                <a16:creationId xmlns:a16="http://schemas.microsoft.com/office/drawing/2014/main" id="{13B66A02-5E36-4759-8D24-4E1B389F983D}"/>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5" name="Plassholder for bunntekst 4">
            <a:extLst>
              <a:ext uri="{FF2B5EF4-FFF2-40B4-BE49-F238E27FC236}">
                <a16:creationId xmlns:a16="http://schemas.microsoft.com/office/drawing/2014/main" id="{011198A9-A7F9-4FA1-A8F7-9AAF89C9D5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0BEB4B0-1C83-441A-B40C-831034F60CFB}"/>
              </a:ext>
            </a:extLst>
          </p:cNvPr>
          <p:cNvSpPr>
            <a:spLocks noGrp="1"/>
          </p:cNvSpPr>
          <p:nvPr>
            <p:ph type="sldNum" sz="quarter" idx="12"/>
          </p:nvPr>
        </p:nvSpPr>
        <p:spPr/>
        <p:txBody>
          <a:bodyPr/>
          <a:lstStyle/>
          <a:p>
            <a:fld id="{3562C5FD-3CAB-485B-B139-47B7989B2DB2}" type="slidenum">
              <a:rPr lang="nb-NO" smtClean="0"/>
              <a:t>‹#›</a:t>
            </a:fld>
            <a:endParaRPr lang="nb-NO"/>
          </a:p>
        </p:txBody>
      </p:sp>
    </p:spTree>
    <p:extLst>
      <p:ext uri="{BB962C8B-B14F-4D97-AF65-F5344CB8AC3E}">
        <p14:creationId xmlns:p14="http://schemas.microsoft.com/office/powerpoint/2010/main" val="69387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B93CD69-DEE9-422B-94F6-A57C75D42157}"/>
              </a:ext>
            </a:extLst>
          </p:cNvPr>
          <p:cNvSpPr/>
          <p:nvPr userDrawn="1"/>
        </p:nvSpPr>
        <p:spPr>
          <a:xfrm>
            <a:off x="0" y="6235701"/>
            <a:ext cx="12192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48DAC81-462F-48C9-B786-39DBF3C21549}"/>
              </a:ext>
            </a:extLst>
          </p:cNvPr>
          <p:cNvSpPr>
            <a:spLocks noGrp="1"/>
          </p:cNvSpPr>
          <p:nvPr>
            <p:ph type="title"/>
          </p:nvPr>
        </p:nvSpPr>
        <p:spPr>
          <a:xfrm>
            <a:off x="2857500" y="2152650"/>
            <a:ext cx="8489950" cy="1714500"/>
          </a:xfrm>
        </p:spPr>
        <p:txBody>
          <a:bodyPr anchor="t"/>
          <a:lstStyle>
            <a:lvl1pPr>
              <a:defRPr sz="6000">
                <a:solidFill>
                  <a:schemeClr val="bg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86D0BA42-C396-4339-A7B4-AB16775F0306}"/>
              </a:ext>
            </a:extLst>
          </p:cNvPr>
          <p:cNvSpPr>
            <a:spLocks noGrp="1"/>
          </p:cNvSpPr>
          <p:nvPr>
            <p:ph type="body" idx="1"/>
          </p:nvPr>
        </p:nvSpPr>
        <p:spPr>
          <a:xfrm>
            <a:off x="2857500" y="3867151"/>
            <a:ext cx="8489950" cy="154304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a:extLst>
              <a:ext uri="{FF2B5EF4-FFF2-40B4-BE49-F238E27FC236}">
                <a16:creationId xmlns:a16="http://schemas.microsoft.com/office/drawing/2014/main" id="{F4B12781-1603-46FF-B595-7D528357BE3F}"/>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5" name="Plassholder for bunntekst 4">
            <a:extLst>
              <a:ext uri="{FF2B5EF4-FFF2-40B4-BE49-F238E27FC236}">
                <a16:creationId xmlns:a16="http://schemas.microsoft.com/office/drawing/2014/main" id="{238F5D29-7B52-4AAB-A2FE-4822D3B489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6558AD-F78A-42DB-8CA7-76473C0D122C}"/>
              </a:ext>
            </a:extLst>
          </p:cNvPr>
          <p:cNvSpPr>
            <a:spLocks noGrp="1"/>
          </p:cNvSpPr>
          <p:nvPr>
            <p:ph type="sldNum" sz="quarter" idx="12"/>
          </p:nvPr>
        </p:nvSpPr>
        <p:spPr/>
        <p:txBody>
          <a:bodyPr/>
          <a:lstStyle/>
          <a:p>
            <a:fld id="{3562C5FD-3CAB-485B-B139-47B7989B2DB2}" type="slidenum">
              <a:rPr lang="nb-NO" smtClean="0"/>
              <a:t>‹#›</a:t>
            </a:fld>
            <a:endParaRPr lang="nb-NO"/>
          </a:p>
        </p:txBody>
      </p:sp>
      <p:pic>
        <p:nvPicPr>
          <p:cNvPr id="8" name="Bilde 7">
            <a:extLst>
              <a:ext uri="{FF2B5EF4-FFF2-40B4-BE49-F238E27FC236}">
                <a16:creationId xmlns:a16="http://schemas.microsoft.com/office/drawing/2014/main" id="{C14F4B35-D2F9-48FF-9F2A-267F0ED0C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681" y="6404041"/>
            <a:ext cx="2036119" cy="269742"/>
          </a:xfrm>
          <a:prstGeom prst="rect">
            <a:avLst/>
          </a:prstGeom>
        </p:spPr>
      </p:pic>
    </p:spTree>
    <p:extLst>
      <p:ext uri="{BB962C8B-B14F-4D97-AF65-F5344CB8AC3E}">
        <p14:creationId xmlns:p14="http://schemas.microsoft.com/office/powerpoint/2010/main" val="113395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B93CD69-DEE9-422B-94F6-A57C75D42157}"/>
              </a:ext>
            </a:extLst>
          </p:cNvPr>
          <p:cNvSpPr/>
          <p:nvPr userDrawn="1"/>
        </p:nvSpPr>
        <p:spPr>
          <a:xfrm>
            <a:off x="0" y="6235701"/>
            <a:ext cx="12192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48DAC81-462F-48C9-B786-39DBF3C21549}"/>
              </a:ext>
            </a:extLst>
          </p:cNvPr>
          <p:cNvSpPr>
            <a:spLocks noGrp="1"/>
          </p:cNvSpPr>
          <p:nvPr>
            <p:ph type="title"/>
          </p:nvPr>
        </p:nvSpPr>
        <p:spPr>
          <a:xfrm>
            <a:off x="2857500" y="2152650"/>
            <a:ext cx="8489950" cy="1714500"/>
          </a:xfrm>
        </p:spPr>
        <p:txBody>
          <a:bodyPr anchor="t"/>
          <a:lstStyle>
            <a:lvl1pPr>
              <a:defRPr sz="6000">
                <a:solidFill>
                  <a:schemeClr val="bg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86D0BA42-C396-4339-A7B4-AB16775F0306}"/>
              </a:ext>
            </a:extLst>
          </p:cNvPr>
          <p:cNvSpPr>
            <a:spLocks noGrp="1"/>
          </p:cNvSpPr>
          <p:nvPr>
            <p:ph type="body" idx="1"/>
          </p:nvPr>
        </p:nvSpPr>
        <p:spPr>
          <a:xfrm>
            <a:off x="2857500" y="3867151"/>
            <a:ext cx="8489950" cy="154304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a:extLst>
              <a:ext uri="{FF2B5EF4-FFF2-40B4-BE49-F238E27FC236}">
                <a16:creationId xmlns:a16="http://schemas.microsoft.com/office/drawing/2014/main" id="{F4B12781-1603-46FF-B595-7D528357BE3F}"/>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5" name="Plassholder for bunntekst 4">
            <a:extLst>
              <a:ext uri="{FF2B5EF4-FFF2-40B4-BE49-F238E27FC236}">
                <a16:creationId xmlns:a16="http://schemas.microsoft.com/office/drawing/2014/main" id="{238F5D29-7B52-4AAB-A2FE-4822D3B489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6558AD-F78A-42DB-8CA7-76473C0D122C}"/>
              </a:ext>
            </a:extLst>
          </p:cNvPr>
          <p:cNvSpPr>
            <a:spLocks noGrp="1"/>
          </p:cNvSpPr>
          <p:nvPr>
            <p:ph type="sldNum" sz="quarter" idx="12"/>
          </p:nvPr>
        </p:nvSpPr>
        <p:spPr/>
        <p:txBody>
          <a:bodyPr/>
          <a:lstStyle/>
          <a:p>
            <a:fld id="{3562C5FD-3CAB-485B-B139-47B7989B2DB2}" type="slidenum">
              <a:rPr lang="nb-NO" smtClean="0"/>
              <a:t>‹#›</a:t>
            </a:fld>
            <a:endParaRPr lang="nb-NO"/>
          </a:p>
        </p:txBody>
      </p:sp>
      <p:pic>
        <p:nvPicPr>
          <p:cNvPr id="8" name="Bilde 7">
            <a:extLst>
              <a:ext uri="{FF2B5EF4-FFF2-40B4-BE49-F238E27FC236}">
                <a16:creationId xmlns:a16="http://schemas.microsoft.com/office/drawing/2014/main" id="{C14F4B35-D2F9-48FF-9F2A-267F0ED0C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681" y="6404041"/>
            <a:ext cx="2036119" cy="269742"/>
          </a:xfrm>
          <a:prstGeom prst="rect">
            <a:avLst/>
          </a:prstGeom>
        </p:spPr>
      </p:pic>
    </p:spTree>
    <p:extLst>
      <p:ext uri="{BB962C8B-B14F-4D97-AF65-F5344CB8AC3E}">
        <p14:creationId xmlns:p14="http://schemas.microsoft.com/office/powerpoint/2010/main" val="2477264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eloverskrif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B93CD69-DEE9-422B-94F6-A57C75D42157}"/>
              </a:ext>
            </a:extLst>
          </p:cNvPr>
          <p:cNvSpPr/>
          <p:nvPr userDrawn="1"/>
        </p:nvSpPr>
        <p:spPr>
          <a:xfrm>
            <a:off x="0" y="6235701"/>
            <a:ext cx="12192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48DAC81-462F-48C9-B786-39DBF3C21549}"/>
              </a:ext>
            </a:extLst>
          </p:cNvPr>
          <p:cNvSpPr>
            <a:spLocks noGrp="1"/>
          </p:cNvSpPr>
          <p:nvPr>
            <p:ph type="title"/>
          </p:nvPr>
        </p:nvSpPr>
        <p:spPr>
          <a:xfrm>
            <a:off x="2857500" y="2152650"/>
            <a:ext cx="8489950" cy="1714500"/>
          </a:xfrm>
        </p:spPr>
        <p:txBody>
          <a:bodyPr anchor="t"/>
          <a:lstStyle>
            <a:lvl1pPr>
              <a:defRPr sz="6000">
                <a:solidFill>
                  <a:schemeClr val="bg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86D0BA42-C396-4339-A7B4-AB16775F0306}"/>
              </a:ext>
            </a:extLst>
          </p:cNvPr>
          <p:cNvSpPr>
            <a:spLocks noGrp="1"/>
          </p:cNvSpPr>
          <p:nvPr>
            <p:ph type="body" idx="1"/>
          </p:nvPr>
        </p:nvSpPr>
        <p:spPr>
          <a:xfrm>
            <a:off x="2857500" y="3867151"/>
            <a:ext cx="8489950" cy="154304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a:extLst>
              <a:ext uri="{FF2B5EF4-FFF2-40B4-BE49-F238E27FC236}">
                <a16:creationId xmlns:a16="http://schemas.microsoft.com/office/drawing/2014/main" id="{F4B12781-1603-46FF-B595-7D528357BE3F}"/>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5" name="Plassholder for bunntekst 4">
            <a:extLst>
              <a:ext uri="{FF2B5EF4-FFF2-40B4-BE49-F238E27FC236}">
                <a16:creationId xmlns:a16="http://schemas.microsoft.com/office/drawing/2014/main" id="{238F5D29-7B52-4AAB-A2FE-4822D3B489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6558AD-F78A-42DB-8CA7-76473C0D122C}"/>
              </a:ext>
            </a:extLst>
          </p:cNvPr>
          <p:cNvSpPr>
            <a:spLocks noGrp="1"/>
          </p:cNvSpPr>
          <p:nvPr>
            <p:ph type="sldNum" sz="quarter" idx="12"/>
          </p:nvPr>
        </p:nvSpPr>
        <p:spPr/>
        <p:txBody>
          <a:bodyPr/>
          <a:lstStyle/>
          <a:p>
            <a:fld id="{3562C5FD-3CAB-485B-B139-47B7989B2DB2}" type="slidenum">
              <a:rPr lang="nb-NO" smtClean="0"/>
              <a:t>‹#›</a:t>
            </a:fld>
            <a:endParaRPr lang="nb-NO"/>
          </a:p>
        </p:txBody>
      </p:sp>
      <p:pic>
        <p:nvPicPr>
          <p:cNvPr id="8" name="Bilde 7">
            <a:extLst>
              <a:ext uri="{FF2B5EF4-FFF2-40B4-BE49-F238E27FC236}">
                <a16:creationId xmlns:a16="http://schemas.microsoft.com/office/drawing/2014/main" id="{C14F4B35-D2F9-48FF-9F2A-267F0ED0C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681" y="6404041"/>
            <a:ext cx="2036119" cy="269742"/>
          </a:xfrm>
          <a:prstGeom prst="rect">
            <a:avLst/>
          </a:prstGeom>
        </p:spPr>
      </p:pic>
    </p:spTree>
    <p:extLst>
      <p:ext uri="{BB962C8B-B14F-4D97-AF65-F5344CB8AC3E}">
        <p14:creationId xmlns:p14="http://schemas.microsoft.com/office/powerpoint/2010/main" val="81801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eloverskrif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B93CD69-DEE9-422B-94F6-A57C75D42157}"/>
              </a:ext>
            </a:extLst>
          </p:cNvPr>
          <p:cNvSpPr/>
          <p:nvPr userDrawn="1"/>
        </p:nvSpPr>
        <p:spPr>
          <a:xfrm>
            <a:off x="0" y="6235701"/>
            <a:ext cx="12192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48DAC81-462F-48C9-B786-39DBF3C21549}"/>
              </a:ext>
            </a:extLst>
          </p:cNvPr>
          <p:cNvSpPr>
            <a:spLocks noGrp="1"/>
          </p:cNvSpPr>
          <p:nvPr>
            <p:ph type="title"/>
          </p:nvPr>
        </p:nvSpPr>
        <p:spPr>
          <a:xfrm>
            <a:off x="2857500" y="2152650"/>
            <a:ext cx="8489950" cy="1714500"/>
          </a:xfrm>
        </p:spPr>
        <p:txBody>
          <a:bodyPr anchor="t"/>
          <a:lstStyle>
            <a:lvl1pPr>
              <a:defRPr sz="6000">
                <a:solidFill>
                  <a:schemeClr val="bg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86D0BA42-C396-4339-A7B4-AB16775F0306}"/>
              </a:ext>
            </a:extLst>
          </p:cNvPr>
          <p:cNvSpPr>
            <a:spLocks noGrp="1"/>
          </p:cNvSpPr>
          <p:nvPr>
            <p:ph type="body" idx="1"/>
          </p:nvPr>
        </p:nvSpPr>
        <p:spPr>
          <a:xfrm>
            <a:off x="2857500" y="3867151"/>
            <a:ext cx="8489950" cy="154304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a:extLst>
              <a:ext uri="{FF2B5EF4-FFF2-40B4-BE49-F238E27FC236}">
                <a16:creationId xmlns:a16="http://schemas.microsoft.com/office/drawing/2014/main" id="{F4B12781-1603-46FF-B595-7D528357BE3F}"/>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5" name="Plassholder for bunntekst 4">
            <a:extLst>
              <a:ext uri="{FF2B5EF4-FFF2-40B4-BE49-F238E27FC236}">
                <a16:creationId xmlns:a16="http://schemas.microsoft.com/office/drawing/2014/main" id="{238F5D29-7B52-4AAB-A2FE-4822D3B489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6558AD-F78A-42DB-8CA7-76473C0D122C}"/>
              </a:ext>
            </a:extLst>
          </p:cNvPr>
          <p:cNvSpPr>
            <a:spLocks noGrp="1"/>
          </p:cNvSpPr>
          <p:nvPr>
            <p:ph type="sldNum" sz="quarter" idx="12"/>
          </p:nvPr>
        </p:nvSpPr>
        <p:spPr/>
        <p:txBody>
          <a:bodyPr/>
          <a:lstStyle/>
          <a:p>
            <a:fld id="{3562C5FD-3CAB-485B-B139-47B7989B2DB2}" type="slidenum">
              <a:rPr lang="nb-NO" smtClean="0"/>
              <a:t>‹#›</a:t>
            </a:fld>
            <a:endParaRPr lang="nb-NO"/>
          </a:p>
        </p:txBody>
      </p:sp>
      <p:pic>
        <p:nvPicPr>
          <p:cNvPr id="8" name="Bilde 7">
            <a:extLst>
              <a:ext uri="{FF2B5EF4-FFF2-40B4-BE49-F238E27FC236}">
                <a16:creationId xmlns:a16="http://schemas.microsoft.com/office/drawing/2014/main" id="{C14F4B35-D2F9-48FF-9F2A-267F0ED0C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681" y="6404041"/>
            <a:ext cx="2036119" cy="269742"/>
          </a:xfrm>
          <a:prstGeom prst="rect">
            <a:avLst/>
          </a:prstGeom>
        </p:spPr>
      </p:pic>
    </p:spTree>
    <p:extLst>
      <p:ext uri="{BB962C8B-B14F-4D97-AF65-F5344CB8AC3E}">
        <p14:creationId xmlns:p14="http://schemas.microsoft.com/office/powerpoint/2010/main" val="418984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14F4B35-D2F9-48FF-9F2A-267F0ED0C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681" y="6404041"/>
            <a:ext cx="2036119" cy="269742"/>
          </a:xfrm>
          <a:prstGeom prst="rect">
            <a:avLst/>
          </a:prstGeom>
        </p:spPr>
      </p:pic>
      <p:sp>
        <p:nvSpPr>
          <p:cNvPr id="6" name="Plassholder for dato 5">
            <a:extLst>
              <a:ext uri="{FF2B5EF4-FFF2-40B4-BE49-F238E27FC236}">
                <a16:creationId xmlns:a16="http://schemas.microsoft.com/office/drawing/2014/main" id="{70817D64-FBBB-4F41-AB49-3FFFCBCBC961}"/>
              </a:ext>
            </a:extLst>
          </p:cNvPr>
          <p:cNvSpPr>
            <a:spLocks noGrp="1"/>
          </p:cNvSpPr>
          <p:nvPr>
            <p:ph type="dt" sz="half" idx="10"/>
          </p:nvPr>
        </p:nvSpPr>
        <p:spPr/>
        <p:txBody>
          <a:bodyPr/>
          <a:lstStyle/>
          <a:p>
            <a:fld id="{AFF1A613-FA5A-434F-B524-1FE5AF103CAB}" type="datetimeFigureOut">
              <a:rPr lang="nb-NO" smtClean="0"/>
              <a:pPr/>
              <a:t>30.01.2023</a:t>
            </a:fld>
            <a:endParaRPr lang="nb-NO" dirty="0"/>
          </a:p>
        </p:txBody>
      </p:sp>
      <p:sp>
        <p:nvSpPr>
          <p:cNvPr id="7" name="Plassholder for bunntekst 6">
            <a:extLst>
              <a:ext uri="{FF2B5EF4-FFF2-40B4-BE49-F238E27FC236}">
                <a16:creationId xmlns:a16="http://schemas.microsoft.com/office/drawing/2014/main" id="{F96346C3-132A-4BCF-962D-A3A8809F8AB4}"/>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214AF98F-F81D-4E23-845A-C3BF50D5BF2A}"/>
              </a:ext>
            </a:extLst>
          </p:cNvPr>
          <p:cNvSpPr>
            <a:spLocks noGrp="1"/>
          </p:cNvSpPr>
          <p:nvPr>
            <p:ph type="sldNum" sz="quarter" idx="12"/>
          </p:nvPr>
        </p:nvSpPr>
        <p:spPr/>
        <p:txBody>
          <a:bodyPr/>
          <a:lstStyle/>
          <a:p>
            <a:fld id="{3562C5FD-3CAB-485B-B139-47B7989B2DB2}" type="slidenum">
              <a:rPr lang="nb-NO" smtClean="0"/>
              <a:pPr/>
              <a:t>‹#›</a:t>
            </a:fld>
            <a:endParaRPr lang="nb-NO"/>
          </a:p>
        </p:txBody>
      </p:sp>
      <p:sp>
        <p:nvSpPr>
          <p:cNvPr id="11" name="Plassholder for tekst 2">
            <a:extLst>
              <a:ext uri="{FF2B5EF4-FFF2-40B4-BE49-F238E27FC236}">
                <a16:creationId xmlns:a16="http://schemas.microsoft.com/office/drawing/2014/main" id="{BB75F1FA-9D1A-44FC-BEF7-89C3DF238431}"/>
              </a:ext>
            </a:extLst>
          </p:cNvPr>
          <p:cNvSpPr>
            <a:spLocks noGrp="1"/>
          </p:cNvSpPr>
          <p:nvPr>
            <p:ph type="body" idx="1"/>
          </p:nvPr>
        </p:nvSpPr>
        <p:spPr>
          <a:xfrm>
            <a:off x="2526615" y="5023088"/>
            <a:ext cx="8489950" cy="1543049"/>
          </a:xfrm>
        </p:spPr>
        <p:txBody>
          <a:bodyPr/>
          <a:lstStyle>
            <a:lvl1pPr marL="0" indent="0">
              <a:buNone/>
              <a:defRPr sz="2400" b="1">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12" name="Tittel 11">
            <a:extLst>
              <a:ext uri="{FF2B5EF4-FFF2-40B4-BE49-F238E27FC236}">
                <a16:creationId xmlns:a16="http://schemas.microsoft.com/office/drawing/2014/main" id="{14CEA986-C62F-43C2-B577-27E868182B48}"/>
              </a:ext>
            </a:extLst>
          </p:cNvPr>
          <p:cNvSpPr>
            <a:spLocks noGrp="1"/>
          </p:cNvSpPr>
          <p:nvPr>
            <p:ph type="title"/>
          </p:nvPr>
        </p:nvSpPr>
        <p:spPr>
          <a:xfrm>
            <a:off x="2526615" y="3308587"/>
            <a:ext cx="8489950" cy="1714500"/>
          </a:xfrm>
        </p:spPr>
        <p:txBody>
          <a:bodyPr>
            <a:noAutofit/>
          </a:bodyPr>
          <a:lstStyle>
            <a:lvl1pPr>
              <a:defRPr sz="6000">
                <a:solidFill>
                  <a:schemeClr val="accent1">
                    <a:lumMod val="75000"/>
                  </a:schemeClr>
                </a:solidFill>
              </a:defRPr>
            </a:lvl1pPr>
          </a:lstStyle>
          <a:p>
            <a:r>
              <a:rPr lang="nb-NO" smtClean="0"/>
              <a:t>Klikk for å redigere tittelstil</a:t>
            </a:r>
            <a:endParaRPr lang="nb-NO" dirty="0"/>
          </a:p>
        </p:txBody>
      </p:sp>
    </p:spTree>
    <p:extLst>
      <p:ext uri="{BB962C8B-B14F-4D97-AF65-F5344CB8AC3E}">
        <p14:creationId xmlns:p14="http://schemas.microsoft.com/office/powerpoint/2010/main" val="399064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90B565-7BF9-4917-B2EB-D4F356827C09}"/>
              </a:ext>
            </a:extLst>
          </p:cNvPr>
          <p:cNvSpPr>
            <a:spLocks noGrp="1"/>
          </p:cNvSpPr>
          <p:nvPr>
            <p:ph type="title"/>
          </p:nvPr>
        </p:nvSpPr>
        <p:spPr/>
        <p:txBody>
          <a:bodyPr/>
          <a:lstStyle/>
          <a:p>
            <a:r>
              <a:rPr lang="nb-NO" smtClean="0"/>
              <a:t>Klikk for å redigere tittelstil</a:t>
            </a:r>
            <a:endParaRPr lang="nb-NO" dirty="0"/>
          </a:p>
        </p:txBody>
      </p:sp>
      <p:sp>
        <p:nvSpPr>
          <p:cNvPr id="3" name="Plassholder for innhold 2">
            <a:extLst>
              <a:ext uri="{FF2B5EF4-FFF2-40B4-BE49-F238E27FC236}">
                <a16:creationId xmlns:a16="http://schemas.microsoft.com/office/drawing/2014/main" id="{29EE8DF1-0A6C-48E9-AF6B-E517931E152E}"/>
              </a:ext>
            </a:extLst>
          </p:cNvPr>
          <p:cNvSpPr>
            <a:spLocks noGrp="1"/>
          </p:cNvSpPr>
          <p:nvPr>
            <p:ph sz="half" idx="1"/>
          </p:nvPr>
        </p:nvSpPr>
        <p:spPr>
          <a:xfrm>
            <a:off x="838200" y="1825625"/>
            <a:ext cx="5181600" cy="4053681"/>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a:extLst>
              <a:ext uri="{FF2B5EF4-FFF2-40B4-BE49-F238E27FC236}">
                <a16:creationId xmlns:a16="http://schemas.microsoft.com/office/drawing/2014/main" id="{274BDB87-0C3E-4DF3-B851-696F7DC8E545}"/>
              </a:ext>
            </a:extLst>
          </p:cNvPr>
          <p:cNvSpPr>
            <a:spLocks noGrp="1"/>
          </p:cNvSpPr>
          <p:nvPr>
            <p:ph sz="half" idx="2"/>
          </p:nvPr>
        </p:nvSpPr>
        <p:spPr>
          <a:xfrm>
            <a:off x="6172200" y="1825625"/>
            <a:ext cx="5181600" cy="4053681"/>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a:extLst>
              <a:ext uri="{FF2B5EF4-FFF2-40B4-BE49-F238E27FC236}">
                <a16:creationId xmlns:a16="http://schemas.microsoft.com/office/drawing/2014/main" id="{5983C0A6-EAEC-48EE-BD2B-FF49992939ED}"/>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6" name="Plassholder for bunntekst 5">
            <a:extLst>
              <a:ext uri="{FF2B5EF4-FFF2-40B4-BE49-F238E27FC236}">
                <a16:creationId xmlns:a16="http://schemas.microsoft.com/office/drawing/2014/main" id="{7C045679-37D1-4727-A602-37D33B34ED9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81B9D9-3184-4D57-AD03-AF51AB5DE9EF}"/>
              </a:ext>
            </a:extLst>
          </p:cNvPr>
          <p:cNvSpPr>
            <a:spLocks noGrp="1"/>
          </p:cNvSpPr>
          <p:nvPr>
            <p:ph type="sldNum" sz="quarter" idx="12"/>
          </p:nvPr>
        </p:nvSpPr>
        <p:spPr/>
        <p:txBody>
          <a:bodyPr/>
          <a:lstStyle/>
          <a:p>
            <a:fld id="{3562C5FD-3CAB-485B-B139-47B7989B2DB2}" type="slidenum">
              <a:rPr lang="nb-NO" smtClean="0"/>
              <a:t>‹#›</a:t>
            </a:fld>
            <a:endParaRPr lang="nb-NO"/>
          </a:p>
        </p:txBody>
      </p:sp>
    </p:spTree>
    <p:extLst>
      <p:ext uri="{BB962C8B-B14F-4D97-AF65-F5344CB8AC3E}">
        <p14:creationId xmlns:p14="http://schemas.microsoft.com/office/powerpoint/2010/main" val="292887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66485F-BCE4-491C-850F-7D726863A72F}"/>
              </a:ext>
            </a:extLst>
          </p:cNvPr>
          <p:cNvSpPr>
            <a:spLocks noGrp="1"/>
          </p:cNvSpPr>
          <p:nvPr>
            <p:ph type="title"/>
          </p:nvPr>
        </p:nvSpPr>
        <p:spPr>
          <a:xfrm>
            <a:off x="839788" y="457199"/>
            <a:ext cx="10515600" cy="907257"/>
          </a:xfrm>
        </p:spPr>
        <p:txBody>
          <a:bodyPr anchor="t"/>
          <a:lstStyle>
            <a:lvl1pPr>
              <a:defRPr sz="3200"/>
            </a:lvl1pPr>
          </a:lstStyle>
          <a:p>
            <a:r>
              <a:rPr lang="nb-NO" smtClean="0"/>
              <a:t>Klikk for å redigere tittelstil</a:t>
            </a:r>
            <a:endParaRPr lang="nb-NO" dirty="0"/>
          </a:p>
        </p:txBody>
      </p:sp>
      <p:sp>
        <p:nvSpPr>
          <p:cNvPr id="3" name="Plassholder for bilde 2">
            <a:extLst>
              <a:ext uri="{FF2B5EF4-FFF2-40B4-BE49-F238E27FC236}">
                <a16:creationId xmlns:a16="http://schemas.microsoft.com/office/drawing/2014/main" id="{EE5B3F75-518F-4EA6-A8A1-0486509E41D7}"/>
              </a:ext>
            </a:extLst>
          </p:cNvPr>
          <p:cNvSpPr>
            <a:spLocks noGrp="1"/>
          </p:cNvSpPr>
          <p:nvPr>
            <p:ph type="pic" idx="1"/>
          </p:nvPr>
        </p:nvSpPr>
        <p:spPr>
          <a:xfrm>
            <a:off x="5183188" y="1523205"/>
            <a:ext cx="6172200" cy="43378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a:extLst>
              <a:ext uri="{FF2B5EF4-FFF2-40B4-BE49-F238E27FC236}">
                <a16:creationId xmlns:a16="http://schemas.microsoft.com/office/drawing/2014/main" id="{E63D1432-2723-4B33-963B-322B58D7008C}"/>
              </a:ext>
            </a:extLst>
          </p:cNvPr>
          <p:cNvSpPr>
            <a:spLocks noGrp="1"/>
          </p:cNvSpPr>
          <p:nvPr>
            <p:ph type="body" sz="half" idx="2"/>
          </p:nvPr>
        </p:nvSpPr>
        <p:spPr>
          <a:xfrm>
            <a:off x="839788" y="1523206"/>
            <a:ext cx="3932237" cy="4356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a:extLst>
              <a:ext uri="{FF2B5EF4-FFF2-40B4-BE49-F238E27FC236}">
                <a16:creationId xmlns:a16="http://schemas.microsoft.com/office/drawing/2014/main" id="{BE43BAC9-2949-4109-925E-ECB59A6775A9}"/>
              </a:ext>
            </a:extLst>
          </p:cNvPr>
          <p:cNvSpPr>
            <a:spLocks noGrp="1"/>
          </p:cNvSpPr>
          <p:nvPr>
            <p:ph type="dt" sz="half" idx="10"/>
          </p:nvPr>
        </p:nvSpPr>
        <p:spPr/>
        <p:txBody>
          <a:bodyPr/>
          <a:lstStyle/>
          <a:p>
            <a:fld id="{AFF1A613-FA5A-434F-B524-1FE5AF103CAB}" type="datetimeFigureOut">
              <a:rPr lang="nb-NO" smtClean="0"/>
              <a:t>30.01.2023</a:t>
            </a:fld>
            <a:endParaRPr lang="nb-NO"/>
          </a:p>
        </p:txBody>
      </p:sp>
      <p:sp>
        <p:nvSpPr>
          <p:cNvPr id="6" name="Plassholder for bunntekst 5">
            <a:extLst>
              <a:ext uri="{FF2B5EF4-FFF2-40B4-BE49-F238E27FC236}">
                <a16:creationId xmlns:a16="http://schemas.microsoft.com/office/drawing/2014/main" id="{28675B62-0DF8-475A-8FE3-46F52FC631E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4EB82D6-C113-45BE-9EB9-1BE55A8A3E0B}"/>
              </a:ext>
            </a:extLst>
          </p:cNvPr>
          <p:cNvSpPr>
            <a:spLocks noGrp="1"/>
          </p:cNvSpPr>
          <p:nvPr>
            <p:ph type="sldNum" sz="quarter" idx="12"/>
          </p:nvPr>
        </p:nvSpPr>
        <p:spPr/>
        <p:txBody>
          <a:bodyPr/>
          <a:lstStyle/>
          <a:p>
            <a:fld id="{3562C5FD-3CAB-485B-B139-47B7989B2DB2}" type="slidenum">
              <a:rPr lang="nb-NO" smtClean="0"/>
              <a:t>‹#›</a:t>
            </a:fld>
            <a:endParaRPr lang="nb-NO"/>
          </a:p>
        </p:txBody>
      </p:sp>
    </p:spTree>
    <p:extLst>
      <p:ext uri="{BB962C8B-B14F-4D97-AF65-F5344CB8AC3E}">
        <p14:creationId xmlns:p14="http://schemas.microsoft.com/office/powerpoint/2010/main" val="442103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2291919-115B-437A-A38B-AFDCE7D2926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2D9CBA94-6024-4564-8673-AAC0BC422ECC}"/>
              </a:ext>
            </a:extLst>
          </p:cNvPr>
          <p:cNvSpPr>
            <a:spLocks noGrp="1"/>
          </p:cNvSpPr>
          <p:nvPr>
            <p:ph type="body" idx="1"/>
          </p:nvPr>
        </p:nvSpPr>
        <p:spPr>
          <a:xfrm>
            <a:off x="838200" y="1825625"/>
            <a:ext cx="10515600" cy="4053681"/>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2B082BAD-DC75-4E46-880A-189B8AB10E3B}"/>
              </a:ext>
            </a:extLst>
          </p:cNvPr>
          <p:cNvSpPr>
            <a:spLocks noGrp="1"/>
          </p:cNvSpPr>
          <p:nvPr>
            <p:ph type="dt" sz="half" idx="2"/>
          </p:nvPr>
        </p:nvSpPr>
        <p:spPr>
          <a:xfrm>
            <a:off x="838200" y="6356350"/>
            <a:ext cx="1860550" cy="365125"/>
          </a:xfrm>
          <a:prstGeom prst="rect">
            <a:avLst/>
          </a:prstGeom>
        </p:spPr>
        <p:txBody>
          <a:bodyPr vert="horz" lIns="91440" tIns="45720" rIns="91440" bIns="45720" rtlCol="0" anchor="ctr"/>
          <a:lstStyle>
            <a:lvl1pPr algn="l">
              <a:defRPr sz="1200" b="1">
                <a:solidFill>
                  <a:srgbClr val="003283"/>
                </a:solidFill>
              </a:defRPr>
            </a:lvl1pPr>
          </a:lstStyle>
          <a:p>
            <a:fld id="{AFF1A613-FA5A-434F-B524-1FE5AF103CAB}"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CDB94D7-D02D-4A1F-B995-226F4D2C6CD7}"/>
              </a:ext>
            </a:extLst>
          </p:cNvPr>
          <p:cNvSpPr>
            <a:spLocks noGrp="1"/>
          </p:cNvSpPr>
          <p:nvPr>
            <p:ph type="ftr" sz="quarter" idx="3"/>
          </p:nvPr>
        </p:nvSpPr>
        <p:spPr>
          <a:xfrm>
            <a:off x="2967681" y="6356350"/>
            <a:ext cx="4868219" cy="365125"/>
          </a:xfrm>
          <a:prstGeom prst="rect">
            <a:avLst/>
          </a:prstGeom>
        </p:spPr>
        <p:txBody>
          <a:bodyPr vert="horz" lIns="91440" tIns="45720" rIns="91440" bIns="45720" rtlCol="0" anchor="ctr"/>
          <a:lstStyle>
            <a:lvl1pPr algn="ctr">
              <a:defRPr sz="1200" b="1">
                <a:solidFill>
                  <a:srgbClr val="003283"/>
                </a:solidFill>
              </a:defRPr>
            </a:lvl1pPr>
          </a:lstStyle>
          <a:p>
            <a:endParaRPr lang="nb-NO" dirty="0"/>
          </a:p>
        </p:txBody>
      </p:sp>
      <p:sp>
        <p:nvSpPr>
          <p:cNvPr id="6" name="Plassholder for lysbildenummer 5">
            <a:extLst>
              <a:ext uri="{FF2B5EF4-FFF2-40B4-BE49-F238E27FC236}">
                <a16:creationId xmlns:a16="http://schemas.microsoft.com/office/drawing/2014/main" id="{496CD985-B341-4C2B-8F70-4C02F418AD43}"/>
              </a:ext>
            </a:extLst>
          </p:cNvPr>
          <p:cNvSpPr>
            <a:spLocks noGrp="1"/>
          </p:cNvSpPr>
          <p:nvPr>
            <p:ph type="sldNum" sz="quarter" idx="4"/>
          </p:nvPr>
        </p:nvSpPr>
        <p:spPr>
          <a:xfrm>
            <a:off x="8104831" y="6356350"/>
            <a:ext cx="943919" cy="365125"/>
          </a:xfrm>
          <a:prstGeom prst="rect">
            <a:avLst/>
          </a:prstGeom>
        </p:spPr>
        <p:txBody>
          <a:bodyPr vert="horz" lIns="91440" tIns="45720" rIns="91440" bIns="45720" rtlCol="0" anchor="ctr"/>
          <a:lstStyle>
            <a:lvl1pPr algn="r">
              <a:defRPr sz="1200" b="1">
                <a:solidFill>
                  <a:srgbClr val="003283"/>
                </a:solidFill>
              </a:defRPr>
            </a:lvl1pPr>
          </a:lstStyle>
          <a:p>
            <a:fld id="{3562C5FD-3CAB-485B-B139-47B7989B2DB2}" type="slidenum">
              <a:rPr lang="nb-NO" smtClean="0"/>
              <a:pPr/>
              <a:t>‹#›</a:t>
            </a:fld>
            <a:endParaRPr lang="nb-NO"/>
          </a:p>
        </p:txBody>
      </p:sp>
      <p:pic>
        <p:nvPicPr>
          <p:cNvPr id="8" name="Bilde 7">
            <a:extLst>
              <a:ext uri="{FF2B5EF4-FFF2-40B4-BE49-F238E27FC236}">
                <a16:creationId xmlns:a16="http://schemas.microsoft.com/office/drawing/2014/main" id="{196395D2-3F7C-452E-BF80-64B524FB9043}"/>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317681" y="6404041"/>
            <a:ext cx="2036119" cy="269742"/>
          </a:xfrm>
          <a:prstGeom prst="rect">
            <a:avLst/>
          </a:prstGeom>
        </p:spPr>
      </p:pic>
    </p:spTree>
    <p:extLst>
      <p:ext uri="{BB962C8B-B14F-4D97-AF65-F5344CB8AC3E}">
        <p14:creationId xmlns:p14="http://schemas.microsoft.com/office/powerpoint/2010/main" val="2765580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9" r:id="rId5"/>
    <p:sldLayoutId id="2147483660" r:id="rId6"/>
    <p:sldLayoutId id="2147483661" r:id="rId7"/>
    <p:sldLayoutId id="2147483652" r:id="rId8"/>
    <p:sldLayoutId id="2147483657" r:id="rId9"/>
  </p:sldLayoutIdLst>
  <p:txStyles>
    <p:titleStyle>
      <a:lvl1pPr algn="l" defTabSz="914400" rtl="0" eaLnBrk="1" latinLnBrk="0" hangingPunct="1">
        <a:lnSpc>
          <a:spcPct val="90000"/>
        </a:lnSpc>
        <a:spcBef>
          <a:spcPct val="0"/>
        </a:spcBef>
        <a:buNone/>
        <a:defRPr sz="4400" b="1" kern="1200">
          <a:solidFill>
            <a:srgbClr val="003283"/>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2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2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2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2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2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sciencedirect.com/science/article/abs/pii/S027795360700392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onlinelibrary.wiley.com/doi/epdf/10.1111/jan.1439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k-siv.sikt.sykehuspartner.no/docs/pub/DOK25721.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ek-siv.sikt.sykehuspartner.no/docs/pub/DOK25721.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k-siv.sikt.sykehuspartner.no/docs/pub/DOK25721.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aLY4NTfAfc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google.no/url?sa=i&amp;url=https%3A%2F%2Fno.m.wikipedia.org%2Fwiki%2FFil%3A%2527Four_Stages_of_Life%2527_by_Edvard_Munch%2C_1902%2C_Bergen_Kunstmuseum.jpg&amp;psig=AOvVaw046byR6j1FJgolQTIEXAtU&amp;ust=1652520056712000&amp;source=images&amp;cd=vfe&amp;ved=0CA0QjhxqFwoTCLj4xJqT3PcCFQAAAAAdAAAAABAD"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ek-siv.sikt.sykehuspartner.no/docs/pub/DOK25721.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Dusv7JHOuA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geforeningen.no/contentassets/bcf2ee0183d54c17b7005b963818c0ab/4at-norsk-versjon-2015.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jasondavies.com/wordclou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kursbygger.ihelse.net/?startcourseid=1153&amp;track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bgs.org.uk/resources/end-of-life-care-in-frailty-falls" TargetMode="External"/><Relationship Id="rId4" Type="http://schemas.openxmlformats.org/officeDocument/2006/relationships/hyperlink" Target="https://norceresearch.brage.unit.no/norceresearch-xmlui/bitstream/handle/11250/2729947/Rapport%2bnr.1-2021%2bEldre%2bi%2bden%2bakuttmedisinske%2bkjeden.pdf?sequence=1&amp;isAllowed=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hyperlink" Target="https://www.youtube.com/watch?v=GASaqPv0t0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z="5400" dirty="0" smtClean="0"/>
              <a:t>Plan </a:t>
            </a:r>
            <a:r>
              <a:rPr lang="en-US" dirty="0" smtClean="0"/>
              <a:t>	</a:t>
            </a:r>
            <a:endParaRPr lang="en-US" dirty="0"/>
          </a:p>
        </p:txBody>
      </p:sp>
      <p:sp>
        <p:nvSpPr>
          <p:cNvPr id="3" name="Plassholder for innhold 2"/>
          <p:cNvSpPr>
            <a:spLocks noGrp="1"/>
          </p:cNvSpPr>
          <p:nvPr>
            <p:ph idx="1"/>
          </p:nvPr>
        </p:nvSpPr>
        <p:spPr>
          <a:xfrm>
            <a:off x="838200" y="1271753"/>
            <a:ext cx="10515600" cy="5206644"/>
          </a:xfrm>
        </p:spPr>
        <p:txBody>
          <a:bodyPr/>
          <a:lstStyle/>
          <a:p>
            <a:r>
              <a:rPr lang="nb-NO" sz="4400" dirty="0" smtClean="0"/>
              <a:t>Aldring</a:t>
            </a:r>
          </a:p>
          <a:p>
            <a:r>
              <a:rPr lang="nb-NO" sz="4400" dirty="0" smtClean="0"/>
              <a:t>Skrøpelighet</a:t>
            </a:r>
          </a:p>
          <a:p>
            <a:r>
              <a:rPr lang="nb-NO" sz="4400" dirty="0" smtClean="0"/>
              <a:t>CASE-diskusjon i grupper /plenum</a:t>
            </a:r>
          </a:p>
          <a:p>
            <a:r>
              <a:rPr lang="nb-NO" altLang="nb-NO" sz="4400" dirty="0"/>
              <a:t>Polyfarmasi og </a:t>
            </a:r>
            <a:r>
              <a:rPr lang="nb-NO" altLang="nb-NO" sz="4400" dirty="0" smtClean="0"/>
              <a:t>fall</a:t>
            </a:r>
            <a:endParaRPr lang="nb-NO" sz="4400" dirty="0"/>
          </a:p>
          <a:p>
            <a:r>
              <a:rPr lang="nb-NO" sz="4400" dirty="0" smtClean="0"/>
              <a:t>Hva </a:t>
            </a:r>
            <a:r>
              <a:rPr lang="nb-NO" sz="4400" dirty="0"/>
              <a:t>er </a:t>
            </a:r>
            <a:r>
              <a:rPr lang="nb-NO" sz="4400" dirty="0" smtClean="0"/>
              <a:t>delirium?</a:t>
            </a:r>
            <a:endParaRPr lang="nb-NO" sz="4400" dirty="0"/>
          </a:p>
          <a:p>
            <a:r>
              <a:rPr lang="nb-NO" sz="4400" dirty="0"/>
              <a:t>CASE-diskusjon i grupper </a:t>
            </a:r>
            <a:r>
              <a:rPr lang="nb-NO" sz="4400" dirty="0" smtClean="0"/>
              <a:t>/ </a:t>
            </a:r>
            <a:r>
              <a:rPr lang="nb-NO" sz="4400" dirty="0"/>
              <a:t>plenum</a:t>
            </a:r>
          </a:p>
          <a:p>
            <a:pPr marL="0" indent="0">
              <a:buNone/>
            </a:pPr>
            <a:endParaRPr lang="nb-NO" sz="3600" dirty="0" smtClean="0"/>
          </a:p>
          <a:p>
            <a:endParaRPr lang="nb-NO" sz="3600" dirty="0" smtClean="0"/>
          </a:p>
          <a:p>
            <a:endParaRPr lang="en-US" dirty="0"/>
          </a:p>
        </p:txBody>
      </p:sp>
    </p:spTree>
    <p:extLst>
      <p:ext uri="{BB962C8B-B14F-4D97-AF65-F5344CB8AC3E}">
        <p14:creationId xmlns:p14="http://schemas.microsoft.com/office/powerpoint/2010/main" val="138572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958632" y="2308303"/>
            <a:ext cx="7383506" cy="2727162"/>
          </a:xfrm>
          <a:prstGeom prst="rect">
            <a:avLst/>
          </a:prstGeom>
        </p:spPr>
      </p:pic>
      <p:sp>
        <p:nvSpPr>
          <p:cNvPr id="5" name="TekstSylinder 4"/>
          <p:cNvSpPr txBox="1"/>
          <p:nvPr/>
        </p:nvSpPr>
        <p:spPr>
          <a:xfrm>
            <a:off x="8981162" y="1327758"/>
            <a:ext cx="2755726" cy="4033381"/>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rtlCol="0" anchor="t">
            <a:noAutofit/>
          </a:bodyPr>
          <a:lstStyle/>
          <a:p>
            <a:r>
              <a:rPr lang="en-US" sz="3200" i="1" dirty="0" smtClean="0"/>
              <a:t>Differences </a:t>
            </a:r>
            <a:r>
              <a:rPr lang="en-US" sz="3200" i="1" dirty="0"/>
              <a:t>in prestige bear consequences for actual priority setting in healthcare systems</a:t>
            </a:r>
            <a:endParaRPr lang="en-US" sz="3200" i="1" dirty="0" smtClean="0"/>
          </a:p>
        </p:txBody>
      </p:sp>
      <p:sp>
        <p:nvSpPr>
          <p:cNvPr id="6" name="Rektangel 5"/>
          <p:cNvSpPr/>
          <p:nvPr/>
        </p:nvSpPr>
        <p:spPr>
          <a:xfrm>
            <a:off x="2885162" y="6112081"/>
            <a:ext cx="6096000" cy="646331"/>
          </a:xfrm>
          <a:prstGeom prst="rect">
            <a:avLst/>
          </a:prstGeom>
        </p:spPr>
        <p:txBody>
          <a:bodyPr>
            <a:spAutoFit/>
          </a:bodyPr>
          <a:lstStyle/>
          <a:p>
            <a:r>
              <a:rPr lang="en-US" dirty="0">
                <a:hlinkClick r:id="rId4"/>
              </a:rPr>
              <a:t>Do diseases have a prestige hierarchy? A survey among physicians and medical students - </a:t>
            </a:r>
            <a:r>
              <a:rPr lang="en-US" dirty="0" err="1">
                <a:hlinkClick r:id="rId4"/>
              </a:rPr>
              <a:t>ScienceDirect</a:t>
            </a:r>
            <a:endParaRPr lang="en-US" dirty="0"/>
          </a:p>
        </p:txBody>
      </p:sp>
    </p:spTree>
    <p:extLst>
      <p:ext uri="{BB962C8B-B14F-4D97-AF65-F5344CB8AC3E}">
        <p14:creationId xmlns:p14="http://schemas.microsoft.com/office/powerpoint/2010/main" val="3264839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655398" y="1002984"/>
            <a:ext cx="8352636" cy="2729772"/>
          </a:xfrm>
          <a:prstGeom prst="rect">
            <a:avLst/>
          </a:prstGeom>
        </p:spPr>
      </p:pic>
      <p:sp>
        <p:nvSpPr>
          <p:cNvPr id="5" name="Rektangel 4"/>
          <p:cNvSpPr/>
          <p:nvPr/>
        </p:nvSpPr>
        <p:spPr>
          <a:xfrm>
            <a:off x="3022948" y="6211669"/>
            <a:ext cx="6096000" cy="646331"/>
          </a:xfrm>
          <a:prstGeom prst="rect">
            <a:avLst/>
          </a:prstGeom>
        </p:spPr>
        <p:txBody>
          <a:bodyPr>
            <a:spAutoFit/>
          </a:bodyPr>
          <a:lstStyle/>
          <a:p>
            <a:r>
              <a:rPr lang="en-US" dirty="0">
                <a:hlinkClick r:id="rId4"/>
              </a:rPr>
              <a:t>Do nurses rate diseases according to prestige? A survey study (wiley.com)</a:t>
            </a:r>
            <a:endParaRPr lang="en-US" dirty="0"/>
          </a:p>
        </p:txBody>
      </p:sp>
      <p:sp>
        <p:nvSpPr>
          <p:cNvPr id="6" name="TekstSylinder 5"/>
          <p:cNvSpPr txBox="1"/>
          <p:nvPr/>
        </p:nvSpPr>
        <p:spPr>
          <a:xfrm>
            <a:off x="8880953" y="2642992"/>
            <a:ext cx="2743200" cy="2981194"/>
          </a:xfrm>
          <a:prstGeom prst="rect">
            <a:avLst/>
          </a:prstGeom>
        </p:spPr>
        <p:txBody>
          <a:bodyPr vert="horz" wrap="square" lIns="91440" tIns="45720" rIns="91440" bIns="45720" rtlCol="0" anchor="t">
            <a:normAutofit/>
          </a:bodyPr>
          <a:lstStyle/>
          <a:p>
            <a:pPr algn="l"/>
            <a:endParaRPr lang="en-US" dirty="0" smtClean="0"/>
          </a:p>
        </p:txBody>
      </p:sp>
      <p:sp>
        <p:nvSpPr>
          <p:cNvPr id="7" name="TekstSylinder 6"/>
          <p:cNvSpPr txBox="1"/>
          <p:nvPr/>
        </p:nvSpPr>
        <p:spPr>
          <a:xfrm>
            <a:off x="8880953" y="2179529"/>
            <a:ext cx="2830883" cy="3294345"/>
          </a:xfrm>
          <a:prstGeom prst="rect">
            <a:avLst/>
          </a:prstGeom>
          <a:ln w="28575"/>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t">
            <a:noAutofit/>
          </a:bodyPr>
          <a:lstStyle/>
          <a:p>
            <a:pPr>
              <a:lnSpc>
                <a:spcPct val="150000"/>
              </a:lnSpc>
            </a:pPr>
            <a:r>
              <a:rPr lang="en-US" sz="2400" dirty="0"/>
              <a:t>The nurses ordered diseases in a prestige hierarchy and their rankings are strikingly like those of physicians. </a:t>
            </a:r>
            <a:endParaRPr lang="en-US" sz="2400" dirty="0" smtClean="0"/>
          </a:p>
        </p:txBody>
      </p:sp>
    </p:spTree>
    <p:extLst>
      <p:ext uri="{BB962C8B-B14F-4D97-AF65-F5344CB8AC3E}">
        <p14:creationId xmlns:p14="http://schemas.microsoft.com/office/powerpoint/2010/main" val="371075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3"/>
          <a:srcRect b="62210"/>
          <a:stretch/>
        </p:blipFill>
        <p:spPr>
          <a:xfrm>
            <a:off x="1236047" y="878225"/>
            <a:ext cx="4849098" cy="4461030"/>
          </a:xfrm>
          <a:prstGeom prst="rect">
            <a:avLst/>
          </a:prstGeom>
        </p:spPr>
      </p:pic>
      <p:pic>
        <p:nvPicPr>
          <p:cNvPr id="6" name="Bilde 5"/>
          <p:cNvPicPr>
            <a:picLocks noChangeAspect="1"/>
          </p:cNvPicPr>
          <p:nvPr/>
        </p:nvPicPr>
        <p:blipFill>
          <a:blip r:embed="rId4"/>
          <a:stretch>
            <a:fillRect/>
          </a:stretch>
        </p:blipFill>
        <p:spPr>
          <a:xfrm>
            <a:off x="6530700" y="1896108"/>
            <a:ext cx="4961262" cy="3443147"/>
          </a:xfrm>
          <a:prstGeom prst="rect">
            <a:avLst/>
          </a:prstGeom>
        </p:spPr>
      </p:pic>
      <p:sp>
        <p:nvSpPr>
          <p:cNvPr id="7" name="Pil ned 6"/>
          <p:cNvSpPr/>
          <p:nvPr/>
        </p:nvSpPr>
        <p:spPr>
          <a:xfrm>
            <a:off x="8597461" y="651641"/>
            <a:ext cx="1019504" cy="12444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l opp 7"/>
          <p:cNvSpPr/>
          <p:nvPr/>
        </p:nvSpPr>
        <p:spPr>
          <a:xfrm>
            <a:off x="2144110" y="1397876"/>
            <a:ext cx="851338" cy="9774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428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1178496" y="1825625"/>
            <a:ext cx="9835008" cy="4052888"/>
          </a:xfrm>
          <a:prstGeom prst="rect">
            <a:avLst/>
          </a:prstGeom>
        </p:spPr>
      </p:pic>
      <p:pic>
        <p:nvPicPr>
          <p:cNvPr id="5" name="Bilde 4"/>
          <p:cNvPicPr>
            <a:picLocks noChangeAspect="1"/>
          </p:cNvPicPr>
          <p:nvPr/>
        </p:nvPicPr>
        <p:blipFill>
          <a:blip r:embed="rId4"/>
          <a:stretch>
            <a:fillRect/>
          </a:stretch>
        </p:blipFill>
        <p:spPr>
          <a:xfrm>
            <a:off x="712608" y="2619374"/>
            <a:ext cx="9155292" cy="1965151"/>
          </a:xfrm>
          <a:prstGeom prst="rect">
            <a:avLst/>
          </a:prstGeom>
        </p:spPr>
      </p:pic>
      <p:pic>
        <p:nvPicPr>
          <p:cNvPr id="6" name="Bilde 5"/>
          <p:cNvPicPr>
            <a:picLocks noChangeAspect="1"/>
          </p:cNvPicPr>
          <p:nvPr/>
        </p:nvPicPr>
        <p:blipFill>
          <a:blip r:embed="rId5"/>
          <a:stretch>
            <a:fillRect/>
          </a:stretch>
        </p:blipFill>
        <p:spPr>
          <a:xfrm>
            <a:off x="1123950" y="1134974"/>
            <a:ext cx="10229850" cy="2466975"/>
          </a:xfrm>
          <a:prstGeom prst="rect">
            <a:avLst/>
          </a:prstGeom>
        </p:spPr>
      </p:pic>
    </p:spTree>
    <p:extLst>
      <p:ext uri="{BB962C8B-B14F-4D97-AF65-F5344CB8AC3E}">
        <p14:creationId xmlns:p14="http://schemas.microsoft.com/office/powerpoint/2010/main" val="733854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2260351" y="989557"/>
            <a:ext cx="7424467" cy="4563280"/>
          </a:xfrm>
          <a:prstGeom prst="rect">
            <a:avLst/>
          </a:prstGeom>
        </p:spPr>
      </p:pic>
    </p:spTree>
    <p:extLst>
      <p:ext uri="{BB962C8B-B14F-4D97-AF65-F5344CB8AC3E}">
        <p14:creationId xmlns:p14="http://schemas.microsoft.com/office/powerpoint/2010/main" val="535434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Tegn på alvorlig sykdom</a:t>
            </a:r>
            <a:endParaRPr lang="en-US" dirty="0"/>
          </a:p>
        </p:txBody>
      </p:sp>
      <p:sp>
        <p:nvSpPr>
          <p:cNvPr id="3" name="Plassholder for innhold 2"/>
          <p:cNvSpPr>
            <a:spLocks noGrp="1"/>
          </p:cNvSpPr>
          <p:nvPr>
            <p:ph idx="1"/>
          </p:nvPr>
        </p:nvSpPr>
        <p:spPr/>
        <p:txBody>
          <a:bodyPr>
            <a:normAutofit/>
          </a:bodyPr>
          <a:lstStyle/>
          <a:p>
            <a:pPr fontAlgn="base"/>
            <a:r>
              <a:rPr lang="nb-NO" sz="3200" dirty="0"/>
              <a:t>Helsepersonell er opplært i å kjenne igjen typiske tegn på sykdom. </a:t>
            </a:r>
          </a:p>
          <a:p>
            <a:pPr fontAlgn="base"/>
            <a:r>
              <a:rPr lang="nb-NO" sz="3200" b="1" dirty="0" smtClean="0"/>
              <a:t>Hjerteinfarkt</a:t>
            </a:r>
            <a:r>
              <a:rPr lang="nb-NO" sz="3200" dirty="0" smtClean="0"/>
              <a:t> </a:t>
            </a:r>
            <a:endParaRPr lang="en-US" sz="3200" dirty="0"/>
          </a:p>
        </p:txBody>
      </p:sp>
      <p:pic>
        <p:nvPicPr>
          <p:cNvPr id="4" name="Bilde 3"/>
          <p:cNvPicPr>
            <a:picLocks noChangeAspect="1"/>
          </p:cNvPicPr>
          <p:nvPr/>
        </p:nvPicPr>
        <p:blipFill>
          <a:blip r:embed="rId3"/>
          <a:stretch>
            <a:fillRect/>
          </a:stretch>
        </p:blipFill>
        <p:spPr>
          <a:xfrm>
            <a:off x="5675586" y="3035212"/>
            <a:ext cx="3319955" cy="2600631"/>
          </a:xfrm>
          <a:prstGeom prst="rect">
            <a:avLst/>
          </a:prstGeom>
        </p:spPr>
      </p:pic>
    </p:spTree>
    <p:extLst>
      <p:ext uri="{BB962C8B-B14F-4D97-AF65-F5344CB8AC3E}">
        <p14:creationId xmlns:p14="http://schemas.microsoft.com/office/powerpoint/2010/main" val="3196705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Funksjonsnivå</a:t>
            </a:r>
            <a:endParaRPr lang="en-US" dirty="0"/>
          </a:p>
        </p:txBody>
      </p:sp>
      <p:graphicFrame>
        <p:nvGraphicFramePr>
          <p:cNvPr id="4" name="Diagram 3"/>
          <p:cNvGraphicFramePr/>
          <p:nvPr>
            <p:extLst>
              <p:ext uri="{D42A27DB-BD31-4B8C-83A1-F6EECF244321}">
                <p14:modId xmlns:p14="http://schemas.microsoft.com/office/powerpoint/2010/main" val="2846685610"/>
              </p:ext>
            </p:extLst>
          </p:nvPr>
        </p:nvGraphicFramePr>
        <p:xfrm>
          <a:off x="1379255" y="538619"/>
          <a:ext cx="9433490" cy="5461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6508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en-US" dirty="0" smtClean="0"/>
              <a:t>Robust vs skrøpelig </a:t>
            </a:r>
            <a:endParaRPr lang="en-US" dirty="0"/>
          </a:p>
        </p:txBody>
      </p:sp>
      <p:sp>
        <p:nvSpPr>
          <p:cNvPr id="4" name="TekstSylinder 3"/>
          <p:cNvSpPr txBox="1"/>
          <p:nvPr/>
        </p:nvSpPr>
        <p:spPr>
          <a:xfrm>
            <a:off x="838200" y="1690688"/>
            <a:ext cx="10515600" cy="4221597"/>
          </a:xfrm>
          <a:prstGeom prst="rect">
            <a:avLst/>
          </a:prstGeom>
        </p:spPr>
        <p:txBody>
          <a:bodyPr vert="horz" wrap="square" lIns="91440" tIns="45720" rIns="91440" bIns="45720" rtlCol="0" anchor="t">
            <a:normAutofit/>
          </a:bodyPr>
          <a:lstStyle/>
          <a:p>
            <a:pPr algn="l"/>
            <a:endParaRPr lang="en-US" dirty="0" smtClean="0"/>
          </a:p>
        </p:txBody>
      </p:sp>
      <p:sp>
        <p:nvSpPr>
          <p:cNvPr id="5" name="TekstSylinder 4"/>
          <p:cNvSpPr txBox="1"/>
          <p:nvPr/>
        </p:nvSpPr>
        <p:spPr>
          <a:xfrm>
            <a:off x="6926893" y="1690688"/>
            <a:ext cx="4985359" cy="4133915"/>
          </a:xfrm>
          <a:prstGeom prst="rect">
            <a:avLst/>
          </a:prstGeom>
        </p:spPr>
        <p:txBody>
          <a:bodyPr vert="horz" wrap="square" lIns="91440" tIns="45720" rIns="91440" bIns="45720" rtlCol="0" anchor="t">
            <a:normAutofit/>
          </a:bodyPr>
          <a:lstStyle/>
          <a:p>
            <a:pPr algn="l"/>
            <a:endParaRPr lang="en-US" dirty="0" smtClean="0"/>
          </a:p>
        </p:txBody>
      </p:sp>
      <p:sp>
        <p:nvSpPr>
          <p:cNvPr id="6" name="Rektangel 5"/>
          <p:cNvSpPr/>
          <p:nvPr/>
        </p:nvSpPr>
        <p:spPr>
          <a:xfrm>
            <a:off x="838200" y="1052187"/>
            <a:ext cx="4484318" cy="45093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nb-NO" sz="2400" b="1" dirty="0"/>
              <a:t>Fysisk aktiv</a:t>
            </a:r>
            <a:br>
              <a:rPr lang="nb-NO" sz="2400" b="1" dirty="0"/>
            </a:br>
            <a:r>
              <a:rPr lang="nb-NO" sz="2400" b="1" dirty="0"/>
              <a:t/>
            </a:r>
            <a:br>
              <a:rPr lang="nb-NO" sz="2400" b="1" dirty="0"/>
            </a:br>
            <a:r>
              <a:rPr lang="nb-NO" sz="2400" b="1" dirty="0"/>
              <a:t>Sosial</a:t>
            </a:r>
            <a:br>
              <a:rPr lang="nb-NO" sz="2400" b="1" dirty="0"/>
            </a:br>
            <a:r>
              <a:rPr lang="nb-NO" sz="2400" b="1" dirty="0"/>
              <a:t/>
            </a:r>
            <a:br>
              <a:rPr lang="nb-NO" sz="2400" b="1" dirty="0"/>
            </a:br>
            <a:r>
              <a:rPr lang="nb-NO" sz="2400" b="1" dirty="0"/>
              <a:t>Selvhjulpen</a:t>
            </a:r>
            <a:br>
              <a:rPr lang="nb-NO" sz="2400" b="1" dirty="0"/>
            </a:br>
            <a:r>
              <a:rPr lang="nb-NO" sz="2400" b="1" dirty="0"/>
              <a:t/>
            </a:r>
            <a:br>
              <a:rPr lang="nb-NO" sz="2400" b="1" dirty="0"/>
            </a:br>
            <a:r>
              <a:rPr lang="nb-NO" sz="2400" b="1" dirty="0"/>
              <a:t>Ingen eller få langvarige sykdommer</a:t>
            </a:r>
            <a:br>
              <a:rPr lang="nb-NO" sz="2400" b="1" dirty="0"/>
            </a:br>
            <a:r>
              <a:rPr lang="nb-NO" sz="2400" b="1" dirty="0"/>
              <a:t/>
            </a:r>
            <a:br>
              <a:rPr lang="nb-NO" sz="2400" b="1" dirty="0"/>
            </a:br>
            <a:r>
              <a:rPr lang="nb-NO" sz="2400" b="1" dirty="0"/>
              <a:t>Ingen eller få medisiner</a:t>
            </a:r>
            <a:endParaRPr lang="en-US" sz="2400" b="1" dirty="0"/>
          </a:p>
        </p:txBody>
      </p:sp>
      <p:sp>
        <p:nvSpPr>
          <p:cNvPr id="7" name="Rektangel 6"/>
          <p:cNvSpPr/>
          <p:nvPr/>
        </p:nvSpPr>
        <p:spPr>
          <a:xfrm>
            <a:off x="6275540" y="1052187"/>
            <a:ext cx="5248405" cy="44968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2400" b="1" dirty="0"/>
              <a:t>Behov for ganghjelpemiddel</a:t>
            </a:r>
            <a:br>
              <a:rPr lang="nb-NO" sz="2400" b="1" dirty="0"/>
            </a:br>
            <a:r>
              <a:rPr lang="nb-NO" sz="2400" b="1" dirty="0"/>
              <a:t/>
            </a:r>
            <a:br>
              <a:rPr lang="nb-NO" sz="2400" b="1" dirty="0"/>
            </a:br>
            <a:r>
              <a:rPr lang="nb-NO" sz="2400" b="1" dirty="0"/>
              <a:t>Sjeldent utenfor huset, begrenset kontakt med andre enn nær familie</a:t>
            </a:r>
            <a:br>
              <a:rPr lang="nb-NO" sz="2400" b="1" dirty="0"/>
            </a:br>
            <a:r>
              <a:rPr lang="nb-NO" sz="2400" b="1" dirty="0"/>
              <a:t/>
            </a:r>
            <a:br>
              <a:rPr lang="nb-NO" sz="2400" b="1" dirty="0"/>
            </a:br>
            <a:r>
              <a:rPr lang="nb-NO" sz="2400" b="1" dirty="0"/>
              <a:t>Hjemmesykepleie x2 per dag for medisiner, hjelp til handling og husarbeid av familie</a:t>
            </a:r>
            <a:br>
              <a:rPr lang="nb-NO" sz="2400" b="1" dirty="0"/>
            </a:br>
            <a:r>
              <a:rPr lang="nb-NO" sz="2400" b="1" dirty="0"/>
              <a:t/>
            </a:r>
            <a:br>
              <a:rPr lang="nb-NO" sz="2400" b="1" dirty="0"/>
            </a:br>
            <a:r>
              <a:rPr lang="nb-NO" sz="2400" b="1" dirty="0"/>
              <a:t>Flere langvarige sykdommer</a:t>
            </a:r>
            <a:br>
              <a:rPr lang="nb-NO" sz="2400" b="1" dirty="0"/>
            </a:br>
            <a:r>
              <a:rPr lang="nb-NO" sz="2400" b="1" dirty="0"/>
              <a:t/>
            </a:r>
            <a:br>
              <a:rPr lang="nb-NO" sz="2400" b="1" dirty="0"/>
            </a:br>
            <a:r>
              <a:rPr lang="nb-NO" sz="2400" b="1" dirty="0"/>
              <a:t>Flere medisiner</a:t>
            </a:r>
            <a:endParaRPr lang="en-US" sz="2400" b="1" dirty="0"/>
          </a:p>
        </p:txBody>
      </p:sp>
    </p:spTree>
    <p:extLst>
      <p:ext uri="{BB962C8B-B14F-4D97-AF65-F5344CB8AC3E}">
        <p14:creationId xmlns:p14="http://schemas.microsoft.com/office/powerpoint/2010/main" val="793973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Helsetilstand siste måneden?</a:t>
            </a:r>
            <a:endParaRPr lang="en-US" dirty="0"/>
          </a:p>
        </p:txBody>
      </p:sp>
      <p:sp>
        <p:nvSpPr>
          <p:cNvPr id="4" name="Rektangel 3"/>
          <p:cNvSpPr/>
          <p:nvPr/>
        </p:nvSpPr>
        <p:spPr>
          <a:xfrm>
            <a:off x="838200" y="1340285"/>
            <a:ext cx="4385153" cy="43214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3200" dirty="0"/>
              <a:t>Ved noen få anledninger hatt forbigående klemmende brystsmerter i forbindelse med fysisk aktivitet</a:t>
            </a:r>
            <a:endParaRPr lang="en-US" sz="3200" dirty="0"/>
          </a:p>
        </p:txBody>
      </p:sp>
      <p:sp>
        <p:nvSpPr>
          <p:cNvPr id="5" name="Rektangel 4"/>
          <p:cNvSpPr/>
          <p:nvPr/>
        </p:nvSpPr>
        <p:spPr>
          <a:xfrm>
            <a:off x="7102258" y="1340285"/>
            <a:ext cx="4251542" cy="430895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3200" b="1" dirty="0"/>
              <a:t>Dårlig matlyst</a:t>
            </a:r>
            <a:br>
              <a:rPr lang="nb-NO" sz="3200" b="1" dirty="0"/>
            </a:br>
            <a:r>
              <a:rPr lang="nb-NO" sz="3200" b="1" dirty="0"/>
              <a:t/>
            </a:r>
            <a:br>
              <a:rPr lang="nb-NO" sz="3200" b="1" dirty="0"/>
            </a:br>
            <a:r>
              <a:rPr lang="nb-NO" sz="3200" b="1" dirty="0"/>
              <a:t>Vekttap</a:t>
            </a:r>
            <a:br>
              <a:rPr lang="nb-NO" sz="3200" b="1" dirty="0"/>
            </a:br>
            <a:r>
              <a:rPr lang="nb-NO" sz="3200" b="1" dirty="0"/>
              <a:t/>
            </a:r>
            <a:br>
              <a:rPr lang="nb-NO" sz="3200" b="1" dirty="0"/>
            </a:br>
            <a:r>
              <a:rPr lang="nb-NO" sz="3200" b="1" dirty="0"/>
              <a:t>Hatt flere fall</a:t>
            </a:r>
            <a:endParaRPr lang="en-US" sz="3200" b="1" dirty="0"/>
          </a:p>
        </p:txBody>
      </p:sp>
    </p:spTree>
    <p:extLst>
      <p:ext uri="{BB962C8B-B14F-4D97-AF65-F5344CB8AC3E}">
        <p14:creationId xmlns:p14="http://schemas.microsoft.com/office/powerpoint/2010/main" val="4257516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smtClean="0"/>
              <a:t>Sykdomspresentasjon</a:t>
            </a:r>
            <a:r>
              <a:rPr lang="en-US" dirty="0" smtClean="0"/>
              <a:t> </a:t>
            </a:r>
            <a:endParaRPr lang="en-US" dirty="0"/>
          </a:p>
        </p:txBody>
      </p:sp>
      <p:pic>
        <p:nvPicPr>
          <p:cNvPr id="4" name="Plassholder for innhold 3"/>
          <p:cNvPicPr>
            <a:picLocks noGrp="1" noChangeAspect="1"/>
          </p:cNvPicPr>
          <p:nvPr>
            <p:ph idx="1"/>
          </p:nvPr>
        </p:nvPicPr>
        <p:blipFill>
          <a:blip r:embed="rId3"/>
          <a:stretch>
            <a:fillRect/>
          </a:stretch>
        </p:blipFill>
        <p:spPr>
          <a:xfrm>
            <a:off x="713723" y="1796038"/>
            <a:ext cx="5829300" cy="3686175"/>
          </a:xfrm>
          <a:prstGeom prst="rect">
            <a:avLst/>
          </a:prstGeom>
        </p:spPr>
      </p:pic>
      <p:sp>
        <p:nvSpPr>
          <p:cNvPr id="5" name="Rektangel 4"/>
          <p:cNvSpPr/>
          <p:nvPr/>
        </p:nvSpPr>
        <p:spPr>
          <a:xfrm>
            <a:off x="7277622" y="939452"/>
            <a:ext cx="4296427" cy="25678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2000" b="1" dirty="0"/>
              <a:t>Akutt innsettende, klemmende smerter sentralt i brystet med utstråling til venstre skulder, kjeve og rygg</a:t>
            </a:r>
            <a:br>
              <a:rPr lang="nb-NO" sz="2000" b="1" dirty="0"/>
            </a:br>
            <a:r>
              <a:rPr lang="nb-NO" sz="2000" b="1" dirty="0"/>
              <a:t/>
            </a:r>
            <a:br>
              <a:rPr lang="nb-NO" sz="2000" b="1" dirty="0"/>
            </a:br>
            <a:r>
              <a:rPr lang="nb-NO" sz="2000" b="1" dirty="0"/>
              <a:t>Blek, kald og klam</a:t>
            </a:r>
            <a:endParaRPr lang="en-US" sz="2000" b="1" dirty="0"/>
          </a:p>
        </p:txBody>
      </p:sp>
      <p:sp>
        <p:nvSpPr>
          <p:cNvPr id="6" name="Rektangel 5"/>
          <p:cNvSpPr/>
          <p:nvPr/>
        </p:nvSpPr>
        <p:spPr>
          <a:xfrm>
            <a:off x="7277622" y="3639125"/>
            <a:ext cx="4296427" cy="2172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b="1" dirty="0"/>
              <a:t>Fall på gulvet</a:t>
            </a:r>
            <a:br>
              <a:rPr lang="nb-NO" b="1" dirty="0"/>
            </a:br>
            <a:r>
              <a:rPr lang="nb-NO" b="1" dirty="0" smtClean="0"/>
              <a:t>Mer </a:t>
            </a:r>
            <a:r>
              <a:rPr lang="nb-NO" b="1" dirty="0"/>
              <a:t>tungpustet enn vanlig</a:t>
            </a:r>
            <a:br>
              <a:rPr lang="nb-NO" b="1" dirty="0"/>
            </a:br>
            <a:r>
              <a:rPr lang="nb-NO" b="1" dirty="0" smtClean="0"/>
              <a:t>Slapp</a:t>
            </a:r>
            <a:r>
              <a:rPr lang="nb-NO" b="1" dirty="0"/>
              <a:t/>
            </a:r>
            <a:br>
              <a:rPr lang="nb-NO" b="1" dirty="0"/>
            </a:br>
            <a:r>
              <a:rPr lang="nb-NO" b="1" dirty="0" smtClean="0"/>
              <a:t>Forvirret</a:t>
            </a:r>
            <a:r>
              <a:rPr lang="nb-NO" b="1" dirty="0"/>
              <a:t/>
            </a:r>
            <a:br>
              <a:rPr lang="nb-NO" b="1" dirty="0"/>
            </a:br>
            <a:r>
              <a:rPr lang="nb-NO" b="1" dirty="0" smtClean="0"/>
              <a:t>Kan </a:t>
            </a:r>
            <a:r>
              <a:rPr lang="nb-NO" b="1" dirty="0"/>
              <a:t>ikke redegjøre for hva som har skjedd</a:t>
            </a:r>
            <a:endParaRPr lang="en-US" b="1" dirty="0"/>
          </a:p>
        </p:txBody>
      </p:sp>
    </p:spTree>
    <p:extLst>
      <p:ext uri="{BB962C8B-B14F-4D97-AF65-F5344CB8AC3E}">
        <p14:creationId xmlns:p14="http://schemas.microsoft.com/office/powerpoint/2010/main" val="2412462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27" y="622660"/>
            <a:ext cx="9220200" cy="5008057"/>
          </a:xfrm>
          <a:prstGeom prst="rect">
            <a:avLst/>
          </a:prstGeom>
        </p:spPr>
      </p:pic>
    </p:spTree>
    <p:extLst>
      <p:ext uri="{BB962C8B-B14F-4D97-AF65-F5344CB8AC3E}">
        <p14:creationId xmlns:p14="http://schemas.microsoft.com/office/powerpoint/2010/main" val="223185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Hva skjer?</a:t>
            </a:r>
            <a:endParaRPr lang="en-US" dirty="0"/>
          </a:p>
        </p:txBody>
      </p:sp>
      <p:sp>
        <p:nvSpPr>
          <p:cNvPr id="4" name="Rektangel 3"/>
          <p:cNvSpPr/>
          <p:nvPr/>
        </p:nvSpPr>
        <p:spPr>
          <a:xfrm>
            <a:off x="688932" y="1039660"/>
            <a:ext cx="4421687" cy="457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dirty="0"/>
              <a:t>Kona kontakter 113, pasient hentet av ambulanse</a:t>
            </a:r>
            <a:br>
              <a:rPr lang="nb-NO" dirty="0"/>
            </a:br>
            <a:r>
              <a:rPr lang="nb-NO" dirty="0"/>
              <a:t/>
            </a:r>
            <a:br>
              <a:rPr lang="nb-NO" dirty="0"/>
            </a:br>
            <a:r>
              <a:rPr lang="nb-NO" dirty="0"/>
              <a:t>Innlagt på akuttmottak, hurtigforløp med utblokking av koronare kar</a:t>
            </a:r>
            <a:br>
              <a:rPr lang="nb-NO" dirty="0"/>
            </a:br>
            <a:r>
              <a:rPr lang="nb-NO" dirty="0"/>
              <a:t/>
            </a:r>
            <a:br>
              <a:rPr lang="nb-NO" dirty="0"/>
            </a:br>
            <a:r>
              <a:rPr lang="nb-NO" dirty="0"/>
              <a:t>Utskrevet etter 2 dager</a:t>
            </a:r>
            <a:br>
              <a:rPr lang="nb-NO" dirty="0"/>
            </a:br>
            <a:r>
              <a:rPr lang="nb-NO" dirty="0"/>
              <a:t/>
            </a:r>
            <a:br>
              <a:rPr lang="nb-NO" dirty="0"/>
            </a:br>
            <a:r>
              <a:rPr lang="nb-NO" dirty="0"/>
              <a:t>Hjerte rehabilitering</a:t>
            </a:r>
            <a:br>
              <a:rPr lang="nb-NO" dirty="0"/>
            </a:br>
            <a:r>
              <a:rPr lang="nb-NO" dirty="0"/>
              <a:t/>
            </a:r>
            <a:br>
              <a:rPr lang="nb-NO" dirty="0"/>
            </a:br>
            <a:r>
              <a:rPr lang="nb-NO" dirty="0"/>
              <a:t>Tilbake til sin aktive livsstil og fortsatt selvhjulpen etter 1 måned</a:t>
            </a:r>
            <a:endParaRPr lang="en-US" dirty="0"/>
          </a:p>
        </p:txBody>
      </p:sp>
      <p:sp>
        <p:nvSpPr>
          <p:cNvPr id="5" name="Rektangel 4"/>
          <p:cNvSpPr/>
          <p:nvPr/>
        </p:nvSpPr>
        <p:spPr>
          <a:xfrm>
            <a:off x="6112701" y="125260"/>
            <a:ext cx="5498926" cy="58130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dirty="0"/>
              <a:t>Sykepleier kontakter legevakt, 2 timer ventetid</a:t>
            </a:r>
            <a:br>
              <a:rPr lang="nb-NO" dirty="0"/>
            </a:br>
            <a:r>
              <a:rPr lang="nb-NO" dirty="0"/>
              <a:t/>
            </a:r>
            <a:br>
              <a:rPr lang="nb-NO" dirty="0"/>
            </a:br>
            <a:r>
              <a:rPr lang="nb-NO" dirty="0"/>
              <a:t>Legen (nr.1) mistenker pneumoni pga. tungpusten, men CRP er negativ</a:t>
            </a:r>
            <a:br>
              <a:rPr lang="nb-NO" dirty="0"/>
            </a:br>
            <a:r>
              <a:rPr lang="nb-NO" dirty="0" smtClean="0"/>
              <a:t>Innlegges </a:t>
            </a:r>
            <a:r>
              <a:rPr lang="nb-NO" dirty="0"/>
              <a:t>for avklaring</a:t>
            </a:r>
            <a:br>
              <a:rPr lang="nb-NO" dirty="0"/>
            </a:br>
            <a:r>
              <a:rPr lang="nb-NO" dirty="0" smtClean="0"/>
              <a:t>EKG </a:t>
            </a:r>
            <a:r>
              <a:rPr lang="nb-NO" dirty="0"/>
              <a:t>i akuttmottak normal, men det sees moderat </a:t>
            </a:r>
            <a:r>
              <a:rPr lang="nb-NO" dirty="0" err="1"/>
              <a:t>troponinstigning</a:t>
            </a:r>
            <a:r>
              <a:rPr lang="nb-NO" dirty="0"/>
              <a:t/>
            </a:r>
            <a:br>
              <a:rPr lang="nb-NO" dirty="0"/>
            </a:br>
            <a:r>
              <a:rPr lang="nb-NO" dirty="0" smtClean="0"/>
              <a:t>Legen </a:t>
            </a:r>
            <a:r>
              <a:rPr lang="nb-NO" dirty="0"/>
              <a:t>(nr.2) vurderer sykdomsbildet som mulig forverring av hjertesvikt, men det bestilles CT for å utelukke blødning i hjernen</a:t>
            </a:r>
            <a:br>
              <a:rPr lang="nb-NO" dirty="0"/>
            </a:br>
            <a:r>
              <a:rPr lang="nb-NO" dirty="0" smtClean="0"/>
              <a:t>Hjerteinfarkt </a:t>
            </a:r>
            <a:r>
              <a:rPr lang="nb-NO" dirty="0"/>
              <a:t>er ikke utelukket, men vurderes lite sannsynlig ettersom det ikke er pågående brystsmerter</a:t>
            </a:r>
            <a:br>
              <a:rPr lang="nb-NO" dirty="0"/>
            </a:br>
            <a:r>
              <a:rPr lang="nb-NO" dirty="0" smtClean="0"/>
              <a:t>Avventer </a:t>
            </a:r>
            <a:r>
              <a:rPr lang="nb-NO" dirty="0"/>
              <a:t>derfor medisinering. CT negativ</a:t>
            </a:r>
            <a:br>
              <a:rPr lang="nb-NO" dirty="0"/>
            </a:br>
            <a:r>
              <a:rPr lang="nb-NO" dirty="0" smtClean="0"/>
              <a:t>Neste </a:t>
            </a:r>
            <a:r>
              <a:rPr lang="nb-NO" dirty="0" err="1"/>
              <a:t>troponinsett</a:t>
            </a:r>
            <a:r>
              <a:rPr lang="nb-NO" dirty="0"/>
              <a:t> er nå tredoblet, konkluderes med akutt hjerteinfarkt</a:t>
            </a:r>
            <a:br>
              <a:rPr lang="nb-NO" dirty="0"/>
            </a:br>
            <a:r>
              <a:rPr lang="nb-NO" dirty="0" smtClean="0"/>
              <a:t>Legen </a:t>
            </a:r>
            <a:r>
              <a:rPr lang="nb-NO" dirty="0"/>
              <a:t>(nr.3) vurderer pasienten ikke som kandidat for utblokking, behandles konservativt</a:t>
            </a:r>
            <a:br>
              <a:rPr lang="nb-NO" dirty="0"/>
            </a:br>
            <a:r>
              <a:rPr lang="nb-NO" dirty="0" smtClean="0"/>
              <a:t>Utskrives </a:t>
            </a:r>
            <a:r>
              <a:rPr lang="nb-NO" dirty="0"/>
              <a:t>til korttidsopphold på sykehjem for rehabilitering</a:t>
            </a:r>
            <a:br>
              <a:rPr lang="nb-NO" dirty="0"/>
            </a:br>
            <a:r>
              <a:rPr lang="nb-NO" dirty="0" smtClean="0"/>
              <a:t>Gangfunksjon </a:t>
            </a:r>
            <a:r>
              <a:rPr lang="nb-NO" dirty="0"/>
              <a:t>betydelig svekket som følge av langt sengeleie. Lettere tungpustet nå enn tidligere</a:t>
            </a:r>
            <a:br>
              <a:rPr lang="nb-NO" dirty="0"/>
            </a:br>
            <a:r>
              <a:rPr lang="nb-NO" dirty="0"/>
              <a:t/>
            </a:r>
            <a:br>
              <a:rPr lang="nb-NO" dirty="0"/>
            </a:br>
            <a:r>
              <a:rPr lang="nb-NO" dirty="0"/>
              <a:t>Korttidsopphold omgjort til langtidsplass</a:t>
            </a:r>
            <a:endParaRPr lang="en-US" dirty="0"/>
          </a:p>
        </p:txBody>
      </p:sp>
      <p:sp>
        <p:nvSpPr>
          <p:cNvPr id="6" name="Stjerne med 5 tagger 5"/>
          <p:cNvSpPr/>
          <p:nvPr/>
        </p:nvSpPr>
        <p:spPr>
          <a:xfrm>
            <a:off x="6688899" y="688932"/>
            <a:ext cx="4759890" cy="463463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smtClean="0"/>
              <a:t>Korttid- </a:t>
            </a:r>
            <a:r>
              <a:rPr lang="nb-NO" sz="2400" b="1" dirty="0"/>
              <a:t>omgjort til langtidsplass</a:t>
            </a:r>
            <a:endParaRPr lang="en-US" sz="2400" b="1" dirty="0"/>
          </a:p>
        </p:txBody>
      </p:sp>
      <p:sp>
        <p:nvSpPr>
          <p:cNvPr id="3" name="Rektangel 2"/>
          <p:cNvSpPr/>
          <p:nvPr/>
        </p:nvSpPr>
        <p:spPr>
          <a:xfrm>
            <a:off x="582184" y="6286195"/>
            <a:ext cx="3471271" cy="369332"/>
          </a:xfrm>
          <a:prstGeom prst="rect">
            <a:avLst/>
          </a:prstGeom>
        </p:spPr>
        <p:txBody>
          <a:bodyPr wrap="none">
            <a:spAutoFit/>
          </a:bodyPr>
          <a:lstStyle/>
          <a:p>
            <a:r>
              <a:rPr lang="nb-NO" dirty="0">
                <a:hlinkClick r:id="rId3"/>
              </a:rPr>
              <a:t>DOK25721.pdf (sykehuspartner.no)</a:t>
            </a:r>
            <a:endParaRPr lang="en-US" dirty="0"/>
          </a:p>
        </p:txBody>
      </p:sp>
    </p:spTree>
    <p:extLst>
      <p:ext uri="{BB962C8B-B14F-4D97-AF65-F5344CB8AC3E}">
        <p14:creationId xmlns:p14="http://schemas.microsoft.com/office/powerpoint/2010/main" val="413589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p:cNvPicPr>
            <a:picLocks noGrp="1" noChangeAspect="1"/>
          </p:cNvPicPr>
          <p:nvPr>
            <p:ph idx="1"/>
          </p:nvPr>
        </p:nvPicPr>
        <p:blipFill>
          <a:blip r:embed="rId3"/>
          <a:stretch>
            <a:fillRect/>
          </a:stretch>
        </p:blipFill>
        <p:spPr>
          <a:xfrm>
            <a:off x="1" y="0"/>
            <a:ext cx="12192000" cy="6858000"/>
          </a:xfrm>
          <a:prstGeom prst="rect">
            <a:avLst/>
          </a:prstGeom>
        </p:spPr>
      </p:pic>
      <p:sp>
        <p:nvSpPr>
          <p:cNvPr id="5" name="Stjerne med 32 tagger 4"/>
          <p:cNvSpPr/>
          <p:nvPr/>
        </p:nvSpPr>
        <p:spPr>
          <a:xfrm>
            <a:off x="2889505" y="1560576"/>
            <a:ext cx="5583936" cy="4315968"/>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9900" dirty="0" smtClean="0">
                <a:solidFill>
                  <a:srgbClr val="FF0000"/>
                </a:solidFill>
              </a:rPr>
              <a:t>20</a:t>
            </a:r>
            <a:endParaRPr lang="nb-NO" sz="2400" dirty="0">
              <a:solidFill>
                <a:srgbClr val="FF0000"/>
              </a:solidFill>
            </a:endParaRPr>
          </a:p>
        </p:txBody>
      </p:sp>
      <p:sp>
        <p:nvSpPr>
          <p:cNvPr id="2" name="Rektangel 1"/>
          <p:cNvSpPr/>
          <p:nvPr/>
        </p:nvSpPr>
        <p:spPr>
          <a:xfrm>
            <a:off x="431459" y="6182606"/>
            <a:ext cx="3471271" cy="369332"/>
          </a:xfrm>
          <a:prstGeom prst="rect">
            <a:avLst/>
          </a:prstGeom>
        </p:spPr>
        <p:txBody>
          <a:bodyPr wrap="none">
            <a:spAutoFit/>
          </a:bodyPr>
          <a:lstStyle/>
          <a:p>
            <a:r>
              <a:rPr lang="nb-NO" dirty="0">
                <a:hlinkClick r:id="rId4"/>
              </a:rPr>
              <a:t>DOK25721.pdf (sykehuspartner.no)</a:t>
            </a:r>
            <a:endParaRPr lang="en-US" dirty="0"/>
          </a:p>
        </p:txBody>
      </p:sp>
    </p:spTree>
    <p:extLst>
      <p:ext uri="{BB962C8B-B14F-4D97-AF65-F5344CB8AC3E}">
        <p14:creationId xmlns:p14="http://schemas.microsoft.com/office/powerpoint/2010/main" val="37224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Case	</a:t>
            </a:r>
            <a:endParaRPr lang="nb-NO" dirty="0"/>
          </a:p>
        </p:txBody>
      </p:sp>
      <p:sp>
        <p:nvSpPr>
          <p:cNvPr id="3" name="Plassholder for innhold 2"/>
          <p:cNvSpPr>
            <a:spLocks noGrp="1"/>
          </p:cNvSpPr>
          <p:nvPr>
            <p:ph idx="1"/>
          </p:nvPr>
        </p:nvSpPr>
        <p:spPr>
          <a:xfrm>
            <a:off x="838200" y="1292353"/>
            <a:ext cx="10515600" cy="4586954"/>
          </a:xfrm>
        </p:spPr>
        <p:txBody>
          <a:bodyPr>
            <a:normAutofit fontScale="77500" lnSpcReduction="20000"/>
          </a:bodyPr>
          <a:lstStyle/>
          <a:p>
            <a:r>
              <a:rPr lang="nb-NO" sz="3600" dirty="0"/>
              <a:t>Hjemmesykepleie ringer 113. </a:t>
            </a:r>
            <a:endParaRPr lang="nb-NO" sz="3600" dirty="0" smtClean="0"/>
          </a:p>
          <a:p>
            <a:r>
              <a:rPr lang="nb-NO" sz="3600" dirty="0" smtClean="0"/>
              <a:t>Funnet </a:t>
            </a:r>
            <a:r>
              <a:rPr lang="nb-NO" sz="3600" dirty="0"/>
              <a:t>pasient på gulvet i stua. </a:t>
            </a:r>
            <a:endParaRPr lang="nb-NO" sz="3600" dirty="0" smtClean="0"/>
          </a:p>
          <a:p>
            <a:r>
              <a:rPr lang="nb-NO" sz="3600" dirty="0" smtClean="0"/>
              <a:t>83 </a:t>
            </a:r>
            <a:r>
              <a:rPr lang="nb-NO" sz="3600" dirty="0"/>
              <a:t>år. </a:t>
            </a:r>
            <a:endParaRPr lang="nb-NO" sz="3600" dirty="0" smtClean="0"/>
          </a:p>
          <a:p>
            <a:r>
              <a:rPr lang="nb-NO" sz="3600" dirty="0" smtClean="0"/>
              <a:t>Har </a:t>
            </a:r>
            <a:r>
              <a:rPr lang="nb-NO" sz="3600" dirty="0"/>
              <a:t>trolig lagt der siden i går. </a:t>
            </a:r>
            <a:endParaRPr lang="nb-NO" sz="3600" dirty="0" smtClean="0"/>
          </a:p>
          <a:p>
            <a:r>
              <a:rPr lang="nb-NO" sz="3600" dirty="0" smtClean="0"/>
              <a:t>Husker </a:t>
            </a:r>
            <a:r>
              <a:rPr lang="nb-NO" sz="3600" dirty="0"/>
              <a:t>ikke hva som har skjedd. </a:t>
            </a:r>
            <a:endParaRPr lang="nb-NO" sz="3600" dirty="0" smtClean="0"/>
          </a:p>
          <a:p>
            <a:r>
              <a:rPr lang="nb-NO" sz="3600" dirty="0" smtClean="0"/>
              <a:t>Ingen </a:t>
            </a:r>
            <a:r>
              <a:rPr lang="nb-NO" sz="3600" dirty="0"/>
              <a:t>synlige skader. </a:t>
            </a:r>
            <a:endParaRPr lang="nb-NO" sz="3600" dirty="0" smtClean="0"/>
          </a:p>
          <a:p>
            <a:r>
              <a:rPr lang="nb-NO" sz="3600" dirty="0" smtClean="0"/>
              <a:t>Generelle </a:t>
            </a:r>
            <a:r>
              <a:rPr lang="nb-NO" sz="3600" dirty="0"/>
              <a:t>smerter i hele kroppen. </a:t>
            </a:r>
            <a:endParaRPr lang="nb-NO" sz="3600" dirty="0" smtClean="0"/>
          </a:p>
          <a:p>
            <a:r>
              <a:rPr lang="nb-NO" sz="3600" dirty="0" smtClean="0"/>
              <a:t>De </a:t>
            </a:r>
            <a:r>
              <a:rPr lang="nb-NO" sz="3600" dirty="0"/>
              <a:t>ønsker ikke flytte på henne da </a:t>
            </a:r>
            <a:r>
              <a:rPr lang="nb-NO" sz="3600" dirty="0" smtClean="0"/>
              <a:t>hun </a:t>
            </a:r>
            <a:r>
              <a:rPr lang="nb-NO" sz="3600" dirty="0"/>
              <a:t>har så vondt i ryggen og nedover rundt hoftene. </a:t>
            </a:r>
            <a:endParaRPr lang="nb-NO" sz="3600" dirty="0" smtClean="0"/>
          </a:p>
          <a:p>
            <a:r>
              <a:rPr lang="nb-NO" sz="3600" dirty="0" smtClean="0"/>
              <a:t>Noe </a:t>
            </a:r>
            <a:r>
              <a:rPr lang="nb-NO" sz="3600" dirty="0"/>
              <a:t>kald i huden, men tørr.  </a:t>
            </a:r>
            <a:endParaRPr lang="nb-NO" sz="3600" dirty="0" smtClean="0"/>
          </a:p>
          <a:p>
            <a:r>
              <a:rPr lang="nb-NO" sz="3600" dirty="0" smtClean="0"/>
              <a:t>Puster </a:t>
            </a:r>
            <a:r>
              <a:rPr lang="nb-NO" sz="3600" dirty="0"/>
              <a:t>normalt.</a:t>
            </a:r>
          </a:p>
        </p:txBody>
      </p:sp>
      <p:sp>
        <p:nvSpPr>
          <p:cNvPr id="4" name="Rektangel 3"/>
          <p:cNvSpPr/>
          <p:nvPr/>
        </p:nvSpPr>
        <p:spPr>
          <a:xfrm>
            <a:off x="421410" y="6288984"/>
            <a:ext cx="3471271" cy="369332"/>
          </a:xfrm>
          <a:prstGeom prst="rect">
            <a:avLst/>
          </a:prstGeom>
        </p:spPr>
        <p:txBody>
          <a:bodyPr wrap="none">
            <a:spAutoFit/>
          </a:bodyPr>
          <a:lstStyle/>
          <a:p>
            <a:r>
              <a:rPr lang="nb-NO" dirty="0">
                <a:hlinkClick r:id="rId3"/>
              </a:rPr>
              <a:t>DOK25721.pdf (sykehuspartner.no)</a:t>
            </a:r>
            <a:endParaRPr lang="en-US" dirty="0"/>
          </a:p>
        </p:txBody>
      </p:sp>
    </p:spTree>
    <p:extLst>
      <p:ext uri="{BB962C8B-B14F-4D97-AF65-F5344CB8AC3E}">
        <p14:creationId xmlns:p14="http://schemas.microsoft.com/office/powerpoint/2010/main" val="2551820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Polyfarmasi</a:t>
            </a:r>
            <a:br>
              <a:rPr lang="en-US" dirty="0" smtClean="0"/>
            </a:br>
            <a:endParaRPr lang="en-US" dirty="0"/>
          </a:p>
        </p:txBody>
      </p:sp>
      <p:pic>
        <p:nvPicPr>
          <p:cNvPr id="4" name="Plassholder for innhold 3"/>
          <p:cNvPicPr>
            <a:picLocks noGrp="1" noChangeAspect="1"/>
          </p:cNvPicPr>
          <p:nvPr>
            <p:ph idx="1"/>
          </p:nvPr>
        </p:nvPicPr>
        <p:blipFill>
          <a:blip r:embed="rId3"/>
          <a:stretch>
            <a:fillRect/>
          </a:stretch>
        </p:blipFill>
        <p:spPr>
          <a:xfrm>
            <a:off x="7171737" y="1525032"/>
            <a:ext cx="4562475" cy="3476625"/>
          </a:xfrm>
          <a:prstGeom prst="rect">
            <a:avLst/>
          </a:prstGeom>
        </p:spPr>
      </p:pic>
      <p:sp>
        <p:nvSpPr>
          <p:cNvPr id="5" name="TekstSylinder 4"/>
          <p:cNvSpPr txBox="1"/>
          <p:nvPr/>
        </p:nvSpPr>
        <p:spPr>
          <a:xfrm>
            <a:off x="688932" y="1415441"/>
            <a:ext cx="4421687" cy="4572000"/>
          </a:xfrm>
          <a:prstGeom prst="rect">
            <a:avLst/>
          </a:prstGeom>
        </p:spPr>
        <p:txBody>
          <a:bodyPr vert="horz" wrap="square" lIns="91440" tIns="45720" rIns="91440" bIns="45720" rtlCol="0" anchor="t">
            <a:normAutofit/>
          </a:bodyPr>
          <a:lstStyle/>
          <a:p>
            <a:pPr algn="l"/>
            <a:endParaRPr lang="en-US" dirty="0" smtClean="0"/>
          </a:p>
        </p:txBody>
      </p:sp>
      <p:sp>
        <p:nvSpPr>
          <p:cNvPr id="3" name="Rektangel 2"/>
          <p:cNvSpPr/>
          <p:nvPr/>
        </p:nvSpPr>
        <p:spPr>
          <a:xfrm>
            <a:off x="457788" y="1114816"/>
            <a:ext cx="8686212"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nb-NO" sz="2800" dirty="0"/>
              <a:t>Mellom 92 % og 95 % av individene i alderen </a:t>
            </a:r>
            <a:r>
              <a:rPr lang="nb-NO" sz="2800" dirty="0" smtClean="0"/>
              <a:t>≥70 år</a:t>
            </a:r>
            <a:endParaRPr lang="nb-NO" sz="2800" dirty="0"/>
          </a:p>
          <a:p>
            <a:pPr marL="457200" indent="-457200">
              <a:lnSpc>
                <a:spcPct val="150000"/>
              </a:lnSpc>
              <a:buFont typeface="Arial" panose="020B0604020202020204" pitchFamily="34" charset="0"/>
              <a:buChar char="•"/>
            </a:pPr>
            <a:r>
              <a:rPr lang="nb-NO" sz="2800" dirty="0"/>
              <a:t>I 2017 utgjorde personer 65 år eller eldre 23 % av alle </a:t>
            </a:r>
            <a:r>
              <a:rPr lang="nb-NO" sz="2800" dirty="0" smtClean="0"/>
              <a:t>legemiddelbrukere</a:t>
            </a:r>
          </a:p>
          <a:p>
            <a:pPr marL="457200" indent="-457200">
              <a:lnSpc>
                <a:spcPct val="150000"/>
              </a:lnSpc>
              <a:buFont typeface="Arial" panose="020B0604020202020204" pitchFamily="34" charset="0"/>
              <a:buChar char="•"/>
            </a:pPr>
            <a:r>
              <a:rPr lang="nb-NO" sz="2800" dirty="0" smtClean="0"/>
              <a:t>58 </a:t>
            </a:r>
            <a:r>
              <a:rPr lang="nb-NO" sz="2800" dirty="0"/>
              <a:t>% av eldre legemiddelbrukere ≥ fem legemidler på resept</a:t>
            </a:r>
          </a:p>
          <a:p>
            <a:pPr marL="457200" indent="-457200">
              <a:lnSpc>
                <a:spcPct val="150000"/>
              </a:lnSpc>
              <a:buFont typeface="Arial" panose="020B0604020202020204" pitchFamily="34" charset="0"/>
              <a:buChar char="•"/>
            </a:pPr>
            <a:r>
              <a:rPr lang="nb-NO" sz="2800" dirty="0"/>
              <a:t>23 % av legemiddelbrukere ≥ 10 legemidler på resept</a:t>
            </a:r>
          </a:p>
        </p:txBody>
      </p:sp>
    </p:spTree>
    <p:extLst>
      <p:ext uri="{BB962C8B-B14F-4D97-AF65-F5344CB8AC3E}">
        <p14:creationId xmlns:p14="http://schemas.microsoft.com/office/powerpoint/2010/main" val="2534428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nb-NO" altLang="nb-NO" sz="4000" dirty="0" smtClean="0"/>
              <a:t>Polyfarmasi og fall</a:t>
            </a:r>
            <a:endParaRPr lang="nb-NO" altLang="nb-NO" sz="4000" dirty="0"/>
          </a:p>
        </p:txBody>
      </p:sp>
      <p:sp>
        <p:nvSpPr>
          <p:cNvPr id="16387" name="Rectangle 3"/>
          <p:cNvSpPr>
            <a:spLocks noGrp="1" noChangeArrowheads="1"/>
          </p:cNvSpPr>
          <p:nvPr>
            <p:ph type="body" sz="half" idx="1"/>
          </p:nvPr>
        </p:nvSpPr>
        <p:spPr/>
        <p:txBody>
          <a:bodyPr/>
          <a:lstStyle/>
          <a:p>
            <a:pPr eaLnBrk="1" hangingPunct="1"/>
            <a:r>
              <a:rPr lang="nb-NO" altLang="nb-NO" sz="2600" dirty="0"/>
              <a:t>Vanlig! </a:t>
            </a:r>
          </a:p>
          <a:p>
            <a:pPr eaLnBrk="1" hangingPunct="1"/>
            <a:r>
              <a:rPr lang="nb-NO" altLang="nb-NO" sz="2600" dirty="0"/>
              <a:t>Risiko for uhensiktsmessig behandling øker med antall medikamenter</a:t>
            </a:r>
          </a:p>
          <a:p>
            <a:pPr eaLnBrk="1" hangingPunct="1"/>
            <a:r>
              <a:rPr lang="nb-NO" altLang="nb-NO" sz="2600" dirty="0"/>
              <a:t>Polyfarmasi øker risiko for akuttinnleggelse i </a:t>
            </a:r>
            <a:r>
              <a:rPr lang="nb-NO" altLang="nb-NO" sz="2600" dirty="0" smtClean="0"/>
              <a:t>sykehus</a:t>
            </a:r>
          </a:p>
          <a:p>
            <a:pPr eaLnBrk="1" hangingPunct="1"/>
            <a:r>
              <a:rPr lang="nb-NO" altLang="nb-NO" sz="2600" dirty="0" smtClean="0"/>
              <a:t>Polyfarmasi øker risiko for død</a:t>
            </a:r>
            <a:endParaRPr lang="nb-NO" altLang="nb-NO" sz="2600" dirty="0"/>
          </a:p>
        </p:txBody>
      </p:sp>
      <p:pic>
        <p:nvPicPr>
          <p:cNvPr id="16388" name="Picture 6" descr="piller_NETT_73319d"/>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6172200" y="1957389"/>
            <a:ext cx="4038600" cy="3779837"/>
          </a:xfrm>
          <a:noFill/>
        </p:spPr>
      </p:pic>
    </p:spTree>
    <p:extLst>
      <p:ext uri="{BB962C8B-B14F-4D97-AF65-F5344CB8AC3E}">
        <p14:creationId xmlns:p14="http://schemas.microsoft.com/office/powerpoint/2010/main" val="3800365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Fall</a:t>
            </a:r>
            <a:endParaRPr lang="en-US" dirty="0"/>
          </a:p>
        </p:txBody>
      </p:sp>
      <p:sp>
        <p:nvSpPr>
          <p:cNvPr id="3" name="Plassholder for innhold 2"/>
          <p:cNvSpPr>
            <a:spLocks noGrp="1"/>
          </p:cNvSpPr>
          <p:nvPr>
            <p:ph idx="1"/>
          </p:nvPr>
        </p:nvSpPr>
        <p:spPr/>
        <p:txBody>
          <a:bodyPr>
            <a:normAutofit/>
          </a:bodyPr>
          <a:lstStyle/>
          <a:p>
            <a:r>
              <a:rPr lang="nb-NO" sz="4000" dirty="0" smtClean="0"/>
              <a:t>Ved kartlegging I akuttmottak ved SIV I 2021 hadde 41% av pasientene </a:t>
            </a:r>
            <a:r>
              <a:rPr lang="nb-NO" sz="4000" b="1" dirty="0" smtClean="0"/>
              <a:t>falt</a:t>
            </a:r>
            <a:r>
              <a:rPr lang="nb-NO" sz="4000" dirty="0" smtClean="0"/>
              <a:t> siste 14 dager. </a:t>
            </a:r>
          </a:p>
          <a:p>
            <a:r>
              <a:rPr lang="nb-NO" sz="4000" dirty="0" smtClean="0"/>
              <a:t>Dette står ikke i journal </a:t>
            </a:r>
            <a:endParaRPr lang="nb-NO" sz="4000" dirty="0"/>
          </a:p>
          <a:p>
            <a:r>
              <a:rPr lang="nb-NO" sz="4000" dirty="0" smtClean="0"/>
              <a:t>Fall og ustøhet sees på som naturlig og vanlig </a:t>
            </a:r>
          </a:p>
          <a:p>
            <a:r>
              <a:rPr lang="nb-NO" sz="4000" b="1" dirty="0" smtClean="0">
                <a:solidFill>
                  <a:srgbClr val="FF0000"/>
                </a:solidFill>
              </a:rPr>
              <a:t>NB: </a:t>
            </a:r>
            <a:r>
              <a:rPr lang="nb-NO" sz="4000" b="1" dirty="0">
                <a:solidFill>
                  <a:srgbClr val="FF0000"/>
                </a:solidFill>
              </a:rPr>
              <a:t>Står pasienten på blodfortynnende medisiner </a:t>
            </a:r>
            <a:r>
              <a:rPr lang="nb-NO" sz="4000" b="1" dirty="0" smtClean="0">
                <a:solidFill>
                  <a:srgbClr val="FF0000"/>
                </a:solidFill>
              </a:rPr>
              <a:t>??</a:t>
            </a:r>
          </a:p>
        </p:txBody>
      </p:sp>
    </p:spTree>
    <p:extLst>
      <p:ext uri="{BB962C8B-B14F-4D97-AF65-F5344CB8AC3E}">
        <p14:creationId xmlns:p14="http://schemas.microsoft.com/office/powerpoint/2010/main" val="4161834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Fall </a:t>
            </a:r>
            <a:r>
              <a:rPr lang="nb-NO" dirty="0"/>
              <a:t>hos eldre </a:t>
            </a:r>
            <a:endParaRPr lang="en-US" dirty="0"/>
          </a:p>
        </p:txBody>
      </p:sp>
      <p:sp>
        <p:nvSpPr>
          <p:cNvPr id="3" name="Plassholder for innhold 2"/>
          <p:cNvSpPr>
            <a:spLocks noGrp="1"/>
          </p:cNvSpPr>
          <p:nvPr>
            <p:ph idx="1"/>
          </p:nvPr>
        </p:nvSpPr>
        <p:spPr/>
        <p:txBody>
          <a:bodyPr/>
          <a:lstStyle/>
          <a:p>
            <a:r>
              <a:rPr lang="nb-NO" dirty="0" smtClean="0"/>
              <a:t>Representerer </a:t>
            </a:r>
            <a:r>
              <a:rPr lang="nb-NO" dirty="0"/>
              <a:t>et </a:t>
            </a:r>
            <a:r>
              <a:rPr lang="nb-NO" sz="3600" b="1" dirty="0"/>
              <a:t>betydelig</a:t>
            </a:r>
            <a:r>
              <a:rPr lang="nb-NO" dirty="0"/>
              <a:t> helseproblem. </a:t>
            </a:r>
            <a:endParaRPr lang="nb-NO" dirty="0" smtClean="0"/>
          </a:p>
          <a:p>
            <a:r>
              <a:rPr lang="nb-NO" dirty="0" smtClean="0"/>
              <a:t>En </a:t>
            </a:r>
            <a:r>
              <a:rPr lang="nb-NO" dirty="0"/>
              <a:t>rekke medisinske årsaker kan ligge bak </a:t>
            </a:r>
            <a:endParaRPr lang="nb-NO" dirty="0" smtClean="0"/>
          </a:p>
          <a:p>
            <a:r>
              <a:rPr lang="nb-NO" dirty="0" smtClean="0"/>
              <a:t>Ofte </a:t>
            </a:r>
            <a:r>
              <a:rPr lang="nb-NO" dirty="0"/>
              <a:t>er det flere årsaker som virker sammen. </a:t>
            </a:r>
            <a:endParaRPr lang="nb-NO" dirty="0" smtClean="0"/>
          </a:p>
          <a:p>
            <a:endParaRPr lang="nb-NO" dirty="0"/>
          </a:p>
          <a:p>
            <a:r>
              <a:rPr lang="nb-NO" dirty="0" smtClean="0"/>
              <a:t>Alltid </a:t>
            </a:r>
            <a:r>
              <a:rPr lang="nb-NO" dirty="0"/>
              <a:t>en grundig medisinsk undersøkelse. </a:t>
            </a:r>
            <a:endParaRPr lang="nb-NO" dirty="0" smtClean="0"/>
          </a:p>
          <a:p>
            <a:r>
              <a:rPr lang="nb-NO" dirty="0" smtClean="0"/>
              <a:t>Hvis </a:t>
            </a:r>
            <a:r>
              <a:rPr lang="nb-NO" dirty="0"/>
              <a:t>falltendensen har oppstått eller forverret seg raskt, trenger pasienten </a:t>
            </a:r>
            <a:r>
              <a:rPr lang="nb-NO" sz="3600" b="1" dirty="0">
                <a:solidFill>
                  <a:srgbClr val="FF0000"/>
                </a:solidFill>
              </a:rPr>
              <a:t>øyeblikkelig hjelp</a:t>
            </a:r>
            <a:r>
              <a:rPr lang="nb-NO" dirty="0"/>
              <a:t>.</a:t>
            </a:r>
          </a:p>
          <a:p>
            <a:pPr marL="0" indent="0">
              <a:buNone/>
            </a:pPr>
            <a:endParaRPr lang="en-US" dirty="0"/>
          </a:p>
        </p:txBody>
      </p:sp>
    </p:spTree>
    <p:extLst>
      <p:ext uri="{BB962C8B-B14F-4D97-AF65-F5344CB8AC3E}">
        <p14:creationId xmlns:p14="http://schemas.microsoft.com/office/powerpoint/2010/main" val="1213766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tel 1"/>
          <p:cNvSpPr>
            <a:spLocks noGrp="1"/>
          </p:cNvSpPr>
          <p:nvPr>
            <p:ph type="title"/>
          </p:nvPr>
        </p:nvSpPr>
        <p:spPr/>
        <p:txBody>
          <a:bodyPr/>
          <a:lstStyle/>
          <a:p>
            <a:r>
              <a:rPr lang="nb-NO" altLang="nb-NO" dirty="0" smtClean="0"/>
              <a:t>K. Medikamenter som øker fallrisiko </a:t>
            </a:r>
          </a:p>
        </p:txBody>
      </p:sp>
      <p:sp>
        <p:nvSpPr>
          <p:cNvPr id="49155" name="Plassholder for innhold 2"/>
          <p:cNvSpPr>
            <a:spLocks noGrp="1"/>
          </p:cNvSpPr>
          <p:nvPr>
            <p:ph idx="1"/>
          </p:nvPr>
        </p:nvSpPr>
        <p:spPr/>
        <p:txBody>
          <a:bodyPr>
            <a:normAutofit fontScale="92500" lnSpcReduction="20000"/>
          </a:bodyPr>
          <a:lstStyle/>
          <a:p>
            <a:pPr marL="514350" indent="-514350">
              <a:buFont typeface="+mj-lt"/>
              <a:buAutoNum type="arabicPeriod"/>
            </a:pPr>
            <a:r>
              <a:rPr lang="nb-NO" altLang="nb-NO" dirty="0" smtClean="0">
                <a:solidFill>
                  <a:srgbClr val="FF0000"/>
                </a:solidFill>
              </a:rPr>
              <a:t>Benzodiazepiner. </a:t>
            </a:r>
            <a:r>
              <a:rPr lang="nb-NO" altLang="nb-NO" i="1" dirty="0" smtClean="0"/>
              <a:t>Kan gi tretthet, søvnighet, redusert årvåkenhet, muskelsvakhet, svekket balanse</a:t>
            </a:r>
            <a:r>
              <a:rPr lang="nb-NO" altLang="nb-NO" dirty="0" smtClean="0"/>
              <a:t>. </a:t>
            </a:r>
          </a:p>
          <a:p>
            <a:pPr marL="514350" indent="-514350">
              <a:buFont typeface="+mj-lt"/>
              <a:buAutoNum type="arabicPeriod"/>
            </a:pPr>
            <a:r>
              <a:rPr lang="nb-NO" altLang="nb-NO" dirty="0" smtClean="0">
                <a:solidFill>
                  <a:srgbClr val="FF0000"/>
                </a:solidFill>
              </a:rPr>
              <a:t>Antipsykotika</a:t>
            </a:r>
            <a:r>
              <a:rPr lang="nb-NO" altLang="nb-NO" dirty="0" smtClean="0"/>
              <a:t>. </a:t>
            </a:r>
            <a:r>
              <a:rPr lang="nb-NO" altLang="nb-NO" i="1" dirty="0" smtClean="0"/>
              <a:t>Kan forårsake gangvansker, parkinsonisme, </a:t>
            </a:r>
            <a:r>
              <a:rPr lang="nb-NO" altLang="nb-NO" i="1" dirty="0" err="1" smtClean="0"/>
              <a:t>sedasjon</a:t>
            </a:r>
            <a:r>
              <a:rPr lang="nb-NO" altLang="nb-NO" i="1" dirty="0" smtClean="0"/>
              <a:t>, svimmelhet, ortostatisk hypotensjon</a:t>
            </a:r>
            <a:r>
              <a:rPr lang="nb-NO" altLang="nb-NO" dirty="0" smtClean="0"/>
              <a:t>. </a:t>
            </a:r>
          </a:p>
          <a:p>
            <a:pPr marL="514350" indent="-514350">
              <a:buFont typeface="+mj-lt"/>
              <a:buAutoNum type="arabicPeriod"/>
            </a:pPr>
            <a:r>
              <a:rPr lang="nb-NO" altLang="nb-NO" dirty="0" smtClean="0">
                <a:solidFill>
                  <a:srgbClr val="FF0000"/>
                </a:solidFill>
              </a:rPr>
              <a:t>Vasodilaterende legemidler </a:t>
            </a:r>
            <a:r>
              <a:rPr lang="nb-NO" altLang="nb-NO" dirty="0" smtClean="0"/>
              <a:t>(f.eks. alfablokkere (</a:t>
            </a:r>
            <a:r>
              <a:rPr lang="nb-NO" altLang="nb-NO" dirty="0" err="1" smtClean="0"/>
              <a:t>doksazosin</a:t>
            </a:r>
            <a:r>
              <a:rPr lang="nb-NO" altLang="nb-NO" dirty="0" smtClean="0"/>
              <a:t>), kalsiumantagonister (f.eks. amlodipin, diltiazem), langtidsvirkende nitrater (isosorbidmononitrat, isosorbiddinitrat), ACE-hemmere (f.eks. enalapril, lisinopril, ramipril), angiotensin–II-antagonister (f.eks. losartan, valsartan, telmisartan)) ved ortostatisk hypotensjon, dvs. ≥ 20mmHg fall i systolisk blodtrykk ved gjentatte målinger. </a:t>
            </a:r>
            <a:r>
              <a:rPr lang="nb-NO" altLang="nb-NO" i="1" dirty="0" smtClean="0"/>
              <a:t>Risiko for synkope, fall</a:t>
            </a:r>
            <a:r>
              <a:rPr lang="nb-NO" altLang="nb-NO" dirty="0" smtClean="0"/>
              <a:t>. 12 </a:t>
            </a:r>
          </a:p>
          <a:p>
            <a:pPr marL="514350" indent="-514350">
              <a:buFont typeface="+mj-lt"/>
              <a:buAutoNum type="arabicPeriod"/>
            </a:pPr>
            <a:r>
              <a:rPr lang="nb-NO" altLang="nb-NO" dirty="0" smtClean="0">
                <a:solidFill>
                  <a:srgbClr val="FF0000"/>
                </a:solidFill>
              </a:rPr>
              <a:t>Z-hypnotika</a:t>
            </a:r>
            <a:r>
              <a:rPr lang="nb-NO" altLang="nb-NO" dirty="0" smtClean="0"/>
              <a:t> f.eks zopiklon, zolpidem. </a:t>
            </a:r>
            <a:r>
              <a:rPr lang="nb-NO" altLang="nb-NO" i="1" dirty="0" smtClean="0"/>
              <a:t>Kan gi døsighet, tretthet om morgenen, svimmelhet</a:t>
            </a:r>
            <a:r>
              <a:rPr lang="nb-NO" altLang="nb-NO" dirty="0" smtClean="0"/>
              <a:t>. </a:t>
            </a:r>
          </a:p>
        </p:txBody>
      </p:sp>
    </p:spTree>
    <p:extLst>
      <p:ext uri="{BB962C8B-B14F-4D97-AF65-F5344CB8AC3E}">
        <p14:creationId xmlns:p14="http://schemas.microsoft.com/office/powerpoint/2010/main" val="6213985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Ti på topp</a:t>
            </a:r>
            <a:endParaRPr lang="nb-NO" dirty="0"/>
          </a:p>
        </p:txBody>
      </p:sp>
      <p:pic>
        <p:nvPicPr>
          <p:cNvPr id="7" name="Plassholder for innhold 6"/>
          <p:cNvPicPr>
            <a:picLocks noGrp="1" noChangeAspect="1"/>
          </p:cNvPicPr>
          <p:nvPr>
            <p:ph idx="1"/>
          </p:nvPr>
        </p:nvPicPr>
        <p:blipFill>
          <a:blip r:embed="rId3"/>
          <a:stretch>
            <a:fillRect/>
          </a:stretch>
        </p:blipFill>
        <p:spPr>
          <a:xfrm>
            <a:off x="1614519" y="1466396"/>
            <a:ext cx="8750690" cy="4351338"/>
          </a:xfrm>
          <a:prstGeom prst="rect">
            <a:avLst/>
          </a:prstGeom>
        </p:spPr>
      </p:pic>
      <p:sp>
        <p:nvSpPr>
          <p:cNvPr id="2" name="Plassholder for bunntekst 1"/>
          <p:cNvSpPr>
            <a:spLocks noGrp="1"/>
          </p:cNvSpPr>
          <p:nvPr>
            <p:ph type="ftr" sz="quarter" idx="11"/>
          </p:nvPr>
        </p:nvSpPr>
        <p:spPr/>
        <p:txBody>
          <a:bodyPr/>
          <a:lstStyle/>
          <a:p>
            <a:r>
              <a:rPr lang="nb-NO" dirty="0"/>
              <a:t>R</a:t>
            </a:r>
            <a:r>
              <a:rPr lang="nb-NO" dirty="0" smtClean="0"/>
              <a:t>eseptregisteret</a:t>
            </a:r>
            <a:endParaRPr lang="nb-NO" dirty="0"/>
          </a:p>
        </p:txBody>
      </p:sp>
      <p:sp>
        <p:nvSpPr>
          <p:cNvPr id="3" name="Ellipse 2"/>
          <p:cNvSpPr/>
          <p:nvPr/>
        </p:nvSpPr>
        <p:spPr>
          <a:xfrm>
            <a:off x="2630466" y="3642065"/>
            <a:ext cx="1465545" cy="388307"/>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685430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tel 1"/>
          <p:cNvSpPr>
            <a:spLocks noGrp="1"/>
          </p:cNvSpPr>
          <p:nvPr>
            <p:ph type="title"/>
          </p:nvPr>
        </p:nvSpPr>
        <p:spPr/>
        <p:txBody>
          <a:bodyPr/>
          <a:lstStyle/>
          <a:p>
            <a:r>
              <a:rPr lang="nb-NO" altLang="nb-NO" dirty="0" smtClean="0"/>
              <a:t>Aldring og medikamenter</a:t>
            </a:r>
          </a:p>
        </p:txBody>
      </p:sp>
      <p:sp>
        <p:nvSpPr>
          <p:cNvPr id="7171" name="Plassholder for innhold 2"/>
          <p:cNvSpPr>
            <a:spLocks noGrp="1"/>
          </p:cNvSpPr>
          <p:nvPr>
            <p:ph idx="1"/>
          </p:nvPr>
        </p:nvSpPr>
        <p:spPr/>
        <p:txBody>
          <a:bodyPr>
            <a:normAutofit/>
          </a:bodyPr>
          <a:lstStyle/>
          <a:p>
            <a:r>
              <a:rPr lang="nb-NO" altLang="nb-NO" sz="3600" dirty="0" smtClean="0"/>
              <a:t>Virkningens karakter og styrke kan endres</a:t>
            </a:r>
          </a:p>
          <a:p>
            <a:r>
              <a:rPr lang="nb-NO" altLang="nb-NO" sz="3600" dirty="0" smtClean="0"/>
              <a:t>Bivirkninger blir hyppigere og mer alvorlig</a:t>
            </a:r>
          </a:p>
          <a:p>
            <a:pPr lvl="1"/>
            <a:r>
              <a:rPr lang="nb-NO" altLang="nb-NO" sz="3200" dirty="0" smtClean="0"/>
              <a:t>Synkope</a:t>
            </a:r>
          </a:p>
          <a:p>
            <a:pPr lvl="1"/>
            <a:r>
              <a:rPr lang="nb-NO" altLang="nb-NO" sz="3200" dirty="0" smtClean="0"/>
              <a:t>Delirium</a:t>
            </a:r>
          </a:p>
          <a:p>
            <a:pPr lvl="1"/>
            <a:r>
              <a:rPr lang="nb-NO" altLang="nb-NO" sz="3200" dirty="0" smtClean="0"/>
              <a:t>Variabiliteten på respons endres med alderen</a:t>
            </a:r>
          </a:p>
          <a:p>
            <a:pPr lvl="1"/>
            <a:r>
              <a:rPr lang="nb-NO" altLang="nb-NO" sz="3200" dirty="0" smtClean="0"/>
              <a:t>Farmakokinetikk og -dynamikk endres</a:t>
            </a:r>
          </a:p>
        </p:txBody>
      </p:sp>
    </p:spTree>
    <p:extLst>
      <p:ext uri="{BB962C8B-B14F-4D97-AF65-F5344CB8AC3E}">
        <p14:creationId xmlns:p14="http://schemas.microsoft.com/office/powerpoint/2010/main" val="440616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A84AF6-FF8F-42C4-B66A-31934B693C0F}"/>
              </a:ext>
            </a:extLst>
          </p:cNvPr>
          <p:cNvSpPr>
            <a:spLocks noGrp="1"/>
          </p:cNvSpPr>
          <p:nvPr>
            <p:ph type="ctrTitle"/>
          </p:nvPr>
        </p:nvSpPr>
        <p:spPr/>
        <p:txBody>
          <a:bodyPr/>
          <a:lstStyle/>
          <a:p>
            <a:r>
              <a:rPr lang="nb-NO" dirty="0" smtClean="0">
                <a:hlinkClick r:id="rId3"/>
              </a:rPr>
              <a:t>Hva er aldring</a:t>
            </a:r>
            <a:r>
              <a:rPr lang="nb-NO" dirty="0" smtClean="0"/>
              <a:t>?</a:t>
            </a:r>
            <a:endParaRPr lang="nb-NO" dirty="0"/>
          </a:p>
        </p:txBody>
      </p:sp>
      <p:pic>
        <p:nvPicPr>
          <p:cNvPr id="3" name="Bilde 2"/>
          <p:cNvPicPr>
            <a:picLocks noChangeAspect="1"/>
          </p:cNvPicPr>
          <p:nvPr/>
        </p:nvPicPr>
        <p:blipFill>
          <a:blip r:embed="rId4"/>
          <a:stretch>
            <a:fillRect/>
          </a:stretch>
        </p:blipFill>
        <p:spPr>
          <a:xfrm>
            <a:off x="7606686" y="1129710"/>
            <a:ext cx="3325911" cy="4095072"/>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sp>
        <p:nvSpPr>
          <p:cNvPr id="4" name="TekstSylinder 3"/>
          <p:cNvSpPr txBox="1"/>
          <p:nvPr/>
        </p:nvSpPr>
        <p:spPr>
          <a:xfrm>
            <a:off x="4423219" y="6208811"/>
            <a:ext cx="3183467" cy="379307"/>
          </a:xfrm>
          <a:prstGeom prst="rect">
            <a:avLst/>
          </a:prstGeom>
        </p:spPr>
        <p:txBody>
          <a:bodyPr vert="horz" wrap="square" lIns="91440" tIns="45720" rIns="91440" bIns="45720" rtlCol="0" anchor="t">
            <a:normAutofit fontScale="62500" lnSpcReduction="20000"/>
          </a:bodyPr>
          <a:lstStyle/>
          <a:p>
            <a:pPr algn="l"/>
            <a:r>
              <a:rPr lang="en-US" i="1" dirty="0" smtClean="0"/>
              <a:t>Four stages of life</a:t>
            </a:r>
            <a:r>
              <a:rPr lang="en-US" dirty="0" smtClean="0"/>
              <a:t>: </a:t>
            </a:r>
            <a:r>
              <a:rPr lang="en-US" dirty="0" err="1" smtClean="0"/>
              <a:t>Edvard</a:t>
            </a:r>
            <a:r>
              <a:rPr lang="en-US" dirty="0" smtClean="0"/>
              <a:t> Munch,  1902</a:t>
            </a:r>
            <a:r>
              <a:rPr lang="en-US" dirty="0" smtClean="0">
                <a:hlinkClick r:id="rId5"/>
              </a:rPr>
              <a:t>. Wikipedia</a:t>
            </a:r>
            <a:endParaRPr lang="en-US" dirty="0" smtClean="0"/>
          </a:p>
        </p:txBody>
      </p:sp>
    </p:spTree>
    <p:extLst>
      <p:ext uri="{BB962C8B-B14F-4D97-AF65-F5344CB8AC3E}">
        <p14:creationId xmlns:p14="http://schemas.microsoft.com/office/powerpoint/2010/main" val="4096700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Case </a:t>
            </a:r>
            <a:endParaRPr lang="nb-NO" dirty="0"/>
          </a:p>
        </p:txBody>
      </p:sp>
      <p:sp>
        <p:nvSpPr>
          <p:cNvPr id="3" name="Plassholder for innhold 2"/>
          <p:cNvSpPr>
            <a:spLocks noGrp="1"/>
          </p:cNvSpPr>
          <p:nvPr>
            <p:ph idx="1"/>
          </p:nvPr>
        </p:nvSpPr>
        <p:spPr/>
        <p:txBody>
          <a:bodyPr/>
          <a:lstStyle/>
          <a:p>
            <a:r>
              <a:rPr lang="nb-NO" dirty="0"/>
              <a:t>Mann ringer for sin kone på 81 år. </a:t>
            </a:r>
            <a:endParaRPr lang="nb-NO" dirty="0" smtClean="0"/>
          </a:p>
          <a:p>
            <a:r>
              <a:rPr lang="nb-NO" dirty="0" smtClean="0"/>
              <a:t>Har </a:t>
            </a:r>
            <a:r>
              <a:rPr lang="nb-NO" dirty="0"/>
              <a:t>falt på gulvet. </a:t>
            </a:r>
            <a:endParaRPr lang="nb-NO" dirty="0" smtClean="0"/>
          </a:p>
          <a:p>
            <a:r>
              <a:rPr lang="nb-NO" dirty="0" smtClean="0"/>
              <a:t>Har </a:t>
            </a:r>
            <a:r>
              <a:rPr lang="nb-NO" dirty="0"/>
              <a:t>et kutt ved tinning. </a:t>
            </a:r>
            <a:endParaRPr lang="nb-NO" dirty="0" smtClean="0"/>
          </a:p>
          <a:p>
            <a:r>
              <a:rPr lang="nb-NO" dirty="0" smtClean="0"/>
              <a:t>Ingen </a:t>
            </a:r>
            <a:r>
              <a:rPr lang="nb-NO" dirty="0"/>
              <a:t>andre synlige skader. </a:t>
            </a:r>
            <a:endParaRPr lang="nb-NO" dirty="0" smtClean="0"/>
          </a:p>
          <a:p>
            <a:r>
              <a:rPr lang="nb-NO" dirty="0" smtClean="0"/>
              <a:t>Generelle </a:t>
            </a:r>
            <a:r>
              <a:rPr lang="nb-NO" dirty="0"/>
              <a:t>smerter i hele kroppen. </a:t>
            </a:r>
            <a:endParaRPr lang="nb-NO" dirty="0" smtClean="0"/>
          </a:p>
          <a:p>
            <a:r>
              <a:rPr lang="nb-NO" dirty="0" smtClean="0"/>
              <a:t>Bruker 10 faste legemidler. </a:t>
            </a:r>
          </a:p>
          <a:p>
            <a:r>
              <a:rPr lang="nb-NO" dirty="0" smtClean="0"/>
              <a:t>Han </a:t>
            </a:r>
            <a:r>
              <a:rPr lang="nb-NO" dirty="0"/>
              <a:t>får henne ikke opp igjen da ho er så tung.</a:t>
            </a:r>
          </a:p>
          <a:p>
            <a:endParaRPr lang="nb-NO" dirty="0"/>
          </a:p>
        </p:txBody>
      </p:sp>
      <p:sp>
        <p:nvSpPr>
          <p:cNvPr id="4" name="Rektangel 3"/>
          <p:cNvSpPr/>
          <p:nvPr/>
        </p:nvSpPr>
        <p:spPr>
          <a:xfrm>
            <a:off x="838200" y="6198548"/>
            <a:ext cx="3471271" cy="369332"/>
          </a:xfrm>
          <a:prstGeom prst="rect">
            <a:avLst/>
          </a:prstGeom>
        </p:spPr>
        <p:txBody>
          <a:bodyPr wrap="none">
            <a:spAutoFit/>
          </a:bodyPr>
          <a:lstStyle/>
          <a:p>
            <a:r>
              <a:rPr lang="nb-NO" dirty="0">
                <a:hlinkClick r:id="rId3"/>
              </a:rPr>
              <a:t>DOK25721.pdf (sykehuspartner.no)</a:t>
            </a:r>
            <a:endParaRPr lang="en-US" dirty="0"/>
          </a:p>
        </p:txBody>
      </p:sp>
    </p:spTree>
    <p:extLst>
      <p:ext uri="{BB962C8B-B14F-4D97-AF65-F5344CB8AC3E}">
        <p14:creationId xmlns:p14="http://schemas.microsoft.com/office/powerpoint/2010/main" val="2661853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sz="half" idx="1"/>
          </p:nvPr>
        </p:nvPicPr>
        <p:blipFill>
          <a:blip r:embed="rId3"/>
          <a:stretch>
            <a:fillRect/>
          </a:stretch>
        </p:blipFill>
        <p:spPr>
          <a:xfrm>
            <a:off x="281151" y="1387366"/>
            <a:ext cx="7920757" cy="3613616"/>
          </a:xfrm>
          <a:prstGeom prst="rect">
            <a:avLst/>
          </a:prstGeom>
        </p:spPr>
      </p:pic>
      <p:sp>
        <p:nvSpPr>
          <p:cNvPr id="4" name="Plassholder for innhold 3"/>
          <p:cNvSpPr>
            <a:spLocks noGrp="1"/>
          </p:cNvSpPr>
          <p:nvPr>
            <p:ph sz="half" idx="2"/>
          </p:nvPr>
        </p:nvSpPr>
        <p:spPr>
          <a:xfrm>
            <a:off x="8008882" y="1825626"/>
            <a:ext cx="3344917" cy="2473106"/>
          </a:xfrm>
        </p:spPr>
        <p:txBody>
          <a:bodyPr/>
          <a:lstStyle/>
          <a:p>
            <a:r>
              <a:rPr lang="en-US" dirty="0" smtClean="0"/>
              <a:t>Hva kan AMK gjøre?</a:t>
            </a:r>
            <a:endParaRPr lang="en-US" dirty="0"/>
          </a:p>
        </p:txBody>
      </p:sp>
    </p:spTree>
    <p:extLst>
      <p:ext uri="{BB962C8B-B14F-4D97-AF65-F5344CB8AC3E}">
        <p14:creationId xmlns:p14="http://schemas.microsoft.com/office/powerpoint/2010/main" val="2383411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en-US" dirty="0" smtClean="0"/>
              <a:t>Akutt </a:t>
            </a:r>
            <a:r>
              <a:rPr lang="nb-NO" dirty="0"/>
              <a:t>funksjonssvikt</a:t>
            </a:r>
            <a:r>
              <a:rPr lang="en-US" dirty="0" smtClean="0"/>
              <a:t>: ingen bagatell</a:t>
            </a:r>
            <a:endParaRPr lang="en-US" dirty="0"/>
          </a:p>
        </p:txBody>
      </p:sp>
      <p:pic>
        <p:nvPicPr>
          <p:cNvPr id="5" name="Bilde 4"/>
          <p:cNvPicPr>
            <a:picLocks noChangeAspect="1"/>
          </p:cNvPicPr>
          <p:nvPr/>
        </p:nvPicPr>
        <p:blipFill>
          <a:blip r:embed="rId3"/>
          <a:stretch>
            <a:fillRect/>
          </a:stretch>
        </p:blipFill>
        <p:spPr>
          <a:xfrm>
            <a:off x="2653862" y="1613094"/>
            <a:ext cx="6884276" cy="4135564"/>
          </a:xfrm>
          <a:prstGeom prst="rect">
            <a:avLst/>
          </a:prstGeom>
        </p:spPr>
      </p:pic>
    </p:spTree>
    <p:extLst>
      <p:ext uri="{BB962C8B-B14F-4D97-AF65-F5344CB8AC3E}">
        <p14:creationId xmlns:p14="http://schemas.microsoft.com/office/powerpoint/2010/main" val="2831052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hlinkClick r:id="rId3"/>
              </a:rPr>
              <a:t>Delirium</a:t>
            </a:r>
            <a:r>
              <a:rPr lang="en-US" dirty="0" smtClean="0"/>
              <a:t>………å spore av</a:t>
            </a:r>
            <a:endParaRPr lang="en-US" dirty="0"/>
          </a:p>
        </p:txBody>
      </p:sp>
      <p:pic>
        <p:nvPicPr>
          <p:cNvPr id="4" name="Plassholder for innhold 3"/>
          <p:cNvPicPr>
            <a:picLocks noGrp="1" noChangeAspect="1"/>
          </p:cNvPicPr>
          <p:nvPr>
            <p:ph idx="1"/>
          </p:nvPr>
        </p:nvPicPr>
        <p:blipFill>
          <a:blip r:embed="rId4"/>
          <a:stretch>
            <a:fillRect/>
          </a:stretch>
        </p:blipFill>
        <p:spPr>
          <a:xfrm>
            <a:off x="2590496" y="1931662"/>
            <a:ext cx="7011008" cy="3840813"/>
          </a:xfrm>
          <a:prstGeom prst="rect">
            <a:avLst/>
          </a:prstGeom>
        </p:spPr>
      </p:pic>
    </p:spTree>
    <p:extLst>
      <p:ext uri="{BB962C8B-B14F-4D97-AF65-F5344CB8AC3E}">
        <p14:creationId xmlns:p14="http://schemas.microsoft.com/office/powerpoint/2010/main" val="1332121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5134513" y="1644743"/>
            <a:ext cx="6072142" cy="2895851"/>
          </a:xfrm>
          <a:prstGeom prst="rect">
            <a:avLst/>
          </a:prstGeom>
        </p:spPr>
      </p:pic>
      <p:pic>
        <p:nvPicPr>
          <p:cNvPr id="5" name="Bilde 4"/>
          <p:cNvPicPr>
            <a:picLocks noChangeAspect="1"/>
          </p:cNvPicPr>
          <p:nvPr/>
        </p:nvPicPr>
        <p:blipFill>
          <a:blip r:embed="rId4"/>
          <a:stretch>
            <a:fillRect/>
          </a:stretch>
        </p:blipFill>
        <p:spPr>
          <a:xfrm>
            <a:off x="1169441" y="843050"/>
            <a:ext cx="3462828" cy="4499238"/>
          </a:xfrm>
          <a:prstGeom prst="rect">
            <a:avLst/>
          </a:prstGeom>
        </p:spPr>
      </p:pic>
      <p:sp>
        <p:nvSpPr>
          <p:cNvPr id="6" name="Rektangel 5"/>
          <p:cNvSpPr/>
          <p:nvPr/>
        </p:nvSpPr>
        <p:spPr>
          <a:xfrm>
            <a:off x="3079531" y="6090773"/>
            <a:ext cx="6096000" cy="646331"/>
          </a:xfrm>
          <a:prstGeom prst="rect">
            <a:avLst/>
          </a:prstGeom>
        </p:spPr>
        <p:txBody>
          <a:bodyPr>
            <a:spAutoFit/>
          </a:bodyPr>
          <a:lstStyle/>
          <a:p>
            <a:r>
              <a:rPr lang="en-US" dirty="0"/>
              <a:t>www.aftenposten.no/amagasinet/i/jBv1nq/legen-rune-larsen-60-var-sikker-paa-at-han-skulle-kokes-da-han-ble-in</a:t>
            </a:r>
          </a:p>
        </p:txBody>
      </p:sp>
      <p:sp>
        <p:nvSpPr>
          <p:cNvPr id="7" name="TekstSylinder 6"/>
          <p:cNvSpPr txBox="1"/>
          <p:nvPr/>
        </p:nvSpPr>
        <p:spPr>
          <a:xfrm>
            <a:off x="10047890" y="4716594"/>
            <a:ext cx="2640724" cy="399393"/>
          </a:xfrm>
          <a:prstGeom prst="rect">
            <a:avLst/>
          </a:prstGeom>
        </p:spPr>
        <p:txBody>
          <a:bodyPr vert="horz" wrap="square" lIns="91440" tIns="45720" rIns="91440" bIns="45720" rtlCol="0" anchor="t">
            <a:normAutofit/>
          </a:bodyPr>
          <a:lstStyle/>
          <a:p>
            <a:pPr algn="l"/>
            <a:r>
              <a:rPr lang="nb-NO" dirty="0" smtClean="0"/>
              <a:t>Tegnehanne </a:t>
            </a:r>
          </a:p>
        </p:txBody>
      </p:sp>
    </p:spTree>
    <p:extLst>
      <p:ext uri="{BB962C8B-B14F-4D97-AF65-F5344CB8AC3E}">
        <p14:creationId xmlns:p14="http://schemas.microsoft.com/office/powerpoint/2010/main" val="36284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0" y="560244"/>
            <a:ext cx="12192000" cy="2533939"/>
          </a:xfrm>
          <a:prstGeom prst="rect">
            <a:avLst/>
          </a:prstGeom>
        </p:spPr>
      </p:pic>
      <p:sp>
        <p:nvSpPr>
          <p:cNvPr id="2" name="Rektangel 1"/>
          <p:cNvSpPr/>
          <p:nvPr/>
        </p:nvSpPr>
        <p:spPr>
          <a:xfrm>
            <a:off x="703237" y="3094183"/>
            <a:ext cx="11397673" cy="3477875"/>
          </a:xfrm>
          <a:prstGeom prst="rect">
            <a:avLst/>
          </a:prstGeom>
        </p:spPr>
        <p:txBody>
          <a:bodyPr wrap="square">
            <a:spAutoFit/>
          </a:bodyPr>
          <a:lstStyle/>
          <a:p>
            <a:pPr marL="457200" indent="-457200">
              <a:buFont typeface="Arial" panose="020B0604020202020204" pitchFamily="34" charset="0"/>
              <a:buChar char="•"/>
            </a:pPr>
            <a:r>
              <a:rPr lang="nb-NO" sz="2800" dirty="0" smtClean="0"/>
              <a:t>11-42% i medisinske avdelinger </a:t>
            </a:r>
          </a:p>
          <a:p>
            <a:pPr marL="457200" indent="-457200">
              <a:buFont typeface="Arial" panose="020B0604020202020204" pitchFamily="34" charset="0"/>
              <a:buChar char="•"/>
            </a:pPr>
            <a:r>
              <a:rPr lang="nb-NO" sz="2800" dirty="0" smtClean="0"/>
              <a:t>Inntil </a:t>
            </a:r>
            <a:r>
              <a:rPr lang="nb-NO" sz="2800" dirty="0"/>
              <a:t>25 % </a:t>
            </a:r>
            <a:r>
              <a:rPr lang="nb-NO" sz="2800" dirty="0" smtClean="0"/>
              <a:t>av elektive </a:t>
            </a:r>
            <a:r>
              <a:rPr lang="nb-NO" sz="2800" dirty="0"/>
              <a:t>kirurgiske </a:t>
            </a:r>
            <a:r>
              <a:rPr lang="nb-NO" sz="2800" dirty="0" smtClean="0"/>
              <a:t>pasienter</a:t>
            </a:r>
          </a:p>
          <a:p>
            <a:pPr marL="457200" indent="-457200">
              <a:buFont typeface="Arial" panose="020B0604020202020204" pitchFamily="34" charset="0"/>
              <a:buChar char="•"/>
            </a:pPr>
            <a:r>
              <a:rPr lang="nb-NO" sz="2800" dirty="0" smtClean="0"/>
              <a:t>50 % hos akuttinnlagte </a:t>
            </a:r>
            <a:r>
              <a:rPr lang="nb-NO" sz="2800" dirty="0"/>
              <a:t>pasienter med </a:t>
            </a:r>
            <a:r>
              <a:rPr lang="nb-NO" sz="2800" b="1" dirty="0" smtClean="0"/>
              <a:t>demens</a:t>
            </a:r>
            <a:endParaRPr lang="nb-NO" sz="2800" b="1" dirty="0"/>
          </a:p>
          <a:p>
            <a:pPr marL="457200" indent="-457200">
              <a:buFont typeface="Arial" panose="020B0604020202020204" pitchFamily="34" charset="0"/>
              <a:buChar char="•"/>
            </a:pPr>
            <a:r>
              <a:rPr lang="nb-NO" sz="2800" dirty="0" smtClean="0"/>
              <a:t>Nær 50</a:t>
            </a:r>
            <a:r>
              <a:rPr lang="nb-NO" sz="2800" dirty="0"/>
              <a:t>% av </a:t>
            </a:r>
            <a:r>
              <a:rPr lang="nb-NO" sz="2800" dirty="0" smtClean="0"/>
              <a:t>hoftebruddspasienter</a:t>
            </a:r>
          </a:p>
          <a:p>
            <a:pPr marL="457200" indent="-457200">
              <a:buFont typeface="Arial" panose="020B0604020202020204" pitchFamily="34" charset="0"/>
              <a:buChar char="•"/>
            </a:pPr>
            <a:r>
              <a:rPr lang="nb-NO" sz="2800" dirty="0" smtClean="0"/>
              <a:t>Intensivpasienter inntil 70% (eller mer)</a:t>
            </a:r>
          </a:p>
          <a:p>
            <a:pPr marL="457200" indent="-457200">
              <a:buFont typeface="Arial" panose="020B0604020202020204" pitchFamily="34" charset="0"/>
              <a:buChar char="•"/>
            </a:pPr>
            <a:r>
              <a:rPr lang="nb-NO" sz="2800" dirty="0" smtClean="0"/>
              <a:t>10-15 </a:t>
            </a:r>
            <a:r>
              <a:rPr lang="nb-NO" sz="2800" dirty="0"/>
              <a:t>% av pasienter i </a:t>
            </a:r>
            <a:r>
              <a:rPr lang="nb-NO" sz="2800" dirty="0" smtClean="0"/>
              <a:t>akuttmottak</a:t>
            </a:r>
          </a:p>
          <a:p>
            <a:pPr marL="457200" indent="-457200">
              <a:buFont typeface="Arial" panose="020B0604020202020204" pitchFamily="34" charset="0"/>
              <a:buChar char="•"/>
            </a:pPr>
            <a:r>
              <a:rPr lang="nb-NO" sz="2800" dirty="0" smtClean="0"/>
              <a:t>Palliative pasienter 85</a:t>
            </a:r>
            <a:r>
              <a:rPr lang="nb-NO" sz="2800" dirty="0"/>
              <a:t>%</a:t>
            </a:r>
          </a:p>
          <a:p>
            <a:pPr marL="285750" indent="-285750">
              <a:buFont typeface="Arial" panose="020B0604020202020204" pitchFamily="34" charset="0"/>
              <a:buChar char="•"/>
            </a:pPr>
            <a:endParaRPr lang="nb-NO" sz="2400" dirty="0"/>
          </a:p>
        </p:txBody>
      </p:sp>
    </p:spTree>
    <p:extLst>
      <p:ext uri="{BB962C8B-B14F-4D97-AF65-F5344CB8AC3E}">
        <p14:creationId xmlns:p14="http://schemas.microsoft.com/office/powerpoint/2010/main" val="1666998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0" y="560244"/>
            <a:ext cx="12192000" cy="2248859"/>
          </a:xfrm>
          <a:prstGeom prst="rect">
            <a:avLst/>
          </a:prstGeom>
        </p:spPr>
      </p:pic>
      <p:sp>
        <p:nvSpPr>
          <p:cNvPr id="2" name="TekstSylinder 1"/>
          <p:cNvSpPr txBox="1"/>
          <p:nvPr/>
        </p:nvSpPr>
        <p:spPr>
          <a:xfrm>
            <a:off x="1518745" y="1299952"/>
            <a:ext cx="9154510" cy="769441"/>
          </a:xfrm>
          <a:prstGeom prst="rect">
            <a:avLst/>
          </a:prstGeom>
          <a:noFill/>
        </p:spPr>
        <p:txBody>
          <a:bodyPr wrap="square" rtlCol="0" anchor="ctr">
            <a:spAutoFit/>
          </a:bodyPr>
          <a:lstStyle/>
          <a:p>
            <a:pPr algn="ctr"/>
            <a:r>
              <a:rPr lang="nb-NO" sz="4400" b="1" dirty="0" smtClean="0">
                <a:ln w="22225">
                  <a:solidFill>
                    <a:schemeClr val="accent2"/>
                  </a:solidFill>
                  <a:prstDash val="solid"/>
                </a:ln>
                <a:solidFill>
                  <a:srgbClr val="FF0000"/>
                </a:solidFill>
              </a:rPr>
              <a:t>Hvordan identifisere delirium?</a:t>
            </a:r>
            <a:endParaRPr lang="nb-NO" sz="4400" b="1" dirty="0">
              <a:ln w="22225">
                <a:solidFill>
                  <a:schemeClr val="accent2"/>
                </a:solidFill>
                <a:prstDash val="solid"/>
              </a:ln>
              <a:solidFill>
                <a:srgbClr val="FF0000"/>
              </a:solidFill>
            </a:endParaRPr>
          </a:p>
        </p:txBody>
      </p:sp>
      <p:sp>
        <p:nvSpPr>
          <p:cNvPr id="3" name="TekstSylinder 2"/>
          <p:cNvSpPr txBox="1"/>
          <p:nvPr/>
        </p:nvSpPr>
        <p:spPr>
          <a:xfrm>
            <a:off x="1518745" y="3084351"/>
            <a:ext cx="9154510" cy="2862322"/>
          </a:xfrm>
          <a:prstGeom prst="rect">
            <a:avLst/>
          </a:prstGeom>
          <a:noFill/>
        </p:spPr>
        <p:txBody>
          <a:bodyPr wrap="square" rtlCol="0">
            <a:spAutoFit/>
          </a:bodyPr>
          <a:lstStyle/>
          <a:p>
            <a:pPr marL="342900" indent="-342900">
              <a:buFont typeface="Arial" panose="020B0604020202020204" pitchFamily="34" charset="0"/>
              <a:buChar char="•"/>
            </a:pPr>
            <a:r>
              <a:rPr lang="nb-NO" sz="3600" b="1" dirty="0" smtClean="0"/>
              <a:t>Det aller viktigste </a:t>
            </a:r>
            <a:r>
              <a:rPr lang="nb-NO" sz="3200" dirty="0" smtClean="0"/>
              <a:t>– må jobbe tverrfaglig</a:t>
            </a:r>
          </a:p>
          <a:p>
            <a:pPr marL="342900" indent="-342900">
              <a:buFont typeface="Arial" panose="020B0604020202020204" pitchFamily="34" charset="0"/>
              <a:buChar char="•"/>
            </a:pPr>
            <a:r>
              <a:rPr lang="nb-NO" sz="3600" dirty="0" smtClean="0"/>
              <a:t>Enkle screeningverktøy </a:t>
            </a:r>
            <a:r>
              <a:rPr lang="nb-NO" sz="3600" b="1" dirty="0" smtClean="0">
                <a:hlinkClick r:id="rId4"/>
              </a:rPr>
              <a:t>4AT</a:t>
            </a:r>
            <a:r>
              <a:rPr lang="nb-NO" sz="3600" b="1" dirty="0" smtClean="0"/>
              <a:t> </a:t>
            </a:r>
          </a:p>
          <a:p>
            <a:pPr marL="342900" indent="-342900">
              <a:buFont typeface="Arial" panose="020B0604020202020204" pitchFamily="34" charset="0"/>
              <a:buChar char="•"/>
            </a:pPr>
            <a:r>
              <a:rPr lang="nb-NO" sz="3600" dirty="0" smtClean="0"/>
              <a:t>Innhente </a:t>
            </a:r>
            <a:r>
              <a:rPr lang="nb-NO" sz="3600" b="1" dirty="0"/>
              <a:t>informasjon</a:t>
            </a:r>
            <a:r>
              <a:rPr lang="nb-NO" sz="3600" dirty="0"/>
              <a:t> fra pårørende eller noen som kjenner </a:t>
            </a:r>
            <a:r>
              <a:rPr lang="nb-NO" sz="3600" dirty="0" smtClean="0"/>
              <a:t>pasienten</a:t>
            </a:r>
            <a:endParaRPr lang="nb-NO" sz="3600" b="1" dirty="0"/>
          </a:p>
          <a:p>
            <a:pPr marL="342900" indent="-342900">
              <a:buFont typeface="Arial" panose="020B0604020202020204" pitchFamily="34" charset="0"/>
              <a:buChar char="•"/>
            </a:pPr>
            <a:r>
              <a:rPr lang="nb-NO" sz="3600" dirty="0" smtClean="0"/>
              <a:t>Dokumentasjon</a:t>
            </a:r>
            <a:endParaRPr lang="nb-NO" sz="3600" dirty="0"/>
          </a:p>
        </p:txBody>
      </p:sp>
    </p:spTree>
    <p:extLst>
      <p:ext uri="{BB962C8B-B14F-4D97-AF65-F5344CB8AC3E}">
        <p14:creationId xmlns:p14="http://schemas.microsoft.com/office/powerpoint/2010/main" val="978350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Først og fremst ikke medikamentelle tiltak</a:t>
            </a:r>
            <a:endParaRPr lang="nb-NO" dirty="0"/>
          </a:p>
        </p:txBody>
      </p:sp>
      <p:sp>
        <p:nvSpPr>
          <p:cNvPr id="3" name="Plassholder for innhold 2"/>
          <p:cNvSpPr>
            <a:spLocks noGrp="1"/>
          </p:cNvSpPr>
          <p:nvPr>
            <p:ph idx="1"/>
          </p:nvPr>
        </p:nvSpPr>
        <p:spPr>
          <a:xfrm>
            <a:off x="838200" y="1243585"/>
            <a:ext cx="10515600" cy="4635722"/>
          </a:xfrm>
        </p:spPr>
        <p:txBody>
          <a:bodyPr>
            <a:normAutofit/>
          </a:bodyPr>
          <a:lstStyle/>
          <a:p>
            <a:r>
              <a:rPr lang="nb-NO" sz="3200" b="1" dirty="0"/>
              <a:t>Briller og høreapparat </a:t>
            </a:r>
            <a:r>
              <a:rPr lang="nb-NO" sz="3200" dirty="0"/>
              <a:t>på, dersom pasienten bruker dette</a:t>
            </a:r>
          </a:p>
          <a:p>
            <a:r>
              <a:rPr lang="nb-NO" sz="3200" dirty="0"/>
              <a:t>Tidlig mobilisering</a:t>
            </a:r>
          </a:p>
          <a:p>
            <a:r>
              <a:rPr lang="nb-NO" sz="3200" dirty="0"/>
              <a:t>Re-orienterer og aktivisere</a:t>
            </a:r>
          </a:p>
          <a:p>
            <a:r>
              <a:rPr lang="nb-NO" sz="3200" dirty="0"/>
              <a:t>Unngå dehydrering</a:t>
            </a:r>
          </a:p>
          <a:p>
            <a:r>
              <a:rPr lang="nb-NO" sz="3200" dirty="0"/>
              <a:t>Tilstrekkelig </a:t>
            </a:r>
            <a:r>
              <a:rPr lang="nb-NO" sz="3200" b="1" dirty="0"/>
              <a:t>smertelindring</a:t>
            </a:r>
          </a:p>
          <a:p>
            <a:r>
              <a:rPr lang="nb-NO" sz="3200" dirty="0"/>
              <a:t>Tilstreb normal </a:t>
            </a:r>
            <a:r>
              <a:rPr lang="nb-NO" sz="3200" b="1" dirty="0"/>
              <a:t>søvnrytme</a:t>
            </a:r>
          </a:p>
          <a:p>
            <a:r>
              <a:rPr lang="nb-NO" sz="3200" dirty="0"/>
              <a:t>Unngå UVI og obstipasjon</a:t>
            </a:r>
          </a:p>
          <a:p>
            <a:r>
              <a:rPr lang="nb-NO" sz="3200" b="1" dirty="0"/>
              <a:t>Pårørende</a:t>
            </a:r>
            <a:r>
              <a:rPr lang="nb-NO" sz="3200" dirty="0"/>
              <a:t> tilstede hos pasienten</a:t>
            </a:r>
          </a:p>
        </p:txBody>
      </p:sp>
      <p:pic>
        <p:nvPicPr>
          <p:cNvPr id="4" name="Bilde 3"/>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62427" y="2030278"/>
            <a:ext cx="4892298" cy="3626603"/>
          </a:xfrm>
          <a:prstGeom prst="rect">
            <a:avLst/>
          </a:prstGeom>
        </p:spPr>
      </p:pic>
    </p:spTree>
    <p:extLst>
      <p:ext uri="{BB962C8B-B14F-4D97-AF65-F5344CB8AC3E}">
        <p14:creationId xmlns:p14="http://schemas.microsoft.com/office/powerpoint/2010/main" val="3676622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670561"/>
            <a:ext cx="10515600" cy="5208746"/>
          </a:xfrm>
        </p:spPr>
        <p:txBody>
          <a:bodyPr>
            <a:normAutofit/>
          </a:bodyPr>
          <a:lstStyle/>
          <a:p>
            <a:r>
              <a:rPr lang="nb-NO" sz="4000" dirty="0"/>
              <a:t>Skjerming og behagelig belysning</a:t>
            </a:r>
          </a:p>
          <a:p>
            <a:r>
              <a:rPr lang="nb-NO" sz="4000" dirty="0"/>
              <a:t>Klokke og kalender på rom</a:t>
            </a:r>
          </a:p>
          <a:p>
            <a:r>
              <a:rPr lang="nb-NO" sz="4000" dirty="0"/>
              <a:t>Reduser bruk av PVK og urinkateter</a:t>
            </a:r>
          </a:p>
          <a:p>
            <a:r>
              <a:rPr lang="nb-NO" sz="4000" b="1" dirty="0"/>
              <a:t>Legemiddelgjennomgang</a:t>
            </a:r>
          </a:p>
          <a:p>
            <a:r>
              <a:rPr lang="nb-NO" sz="4000" dirty="0"/>
              <a:t>God øyekontakt og tydelig verbal kommunikasjon</a:t>
            </a:r>
          </a:p>
          <a:p>
            <a:r>
              <a:rPr lang="nb-NO" sz="4000" b="1" dirty="0"/>
              <a:t>Unngå mange mennesker </a:t>
            </a:r>
            <a:r>
              <a:rPr lang="nb-NO" sz="4000" dirty="0"/>
              <a:t>innom hos pasienten</a:t>
            </a:r>
          </a:p>
          <a:p>
            <a:endParaRPr lang="nb-NO" dirty="0"/>
          </a:p>
        </p:txBody>
      </p:sp>
    </p:spTree>
    <p:extLst>
      <p:ext uri="{BB962C8B-B14F-4D97-AF65-F5344CB8AC3E}">
        <p14:creationId xmlns:p14="http://schemas.microsoft.com/office/powerpoint/2010/main" val="168913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Pårørende- den beste «medisinen</a:t>
            </a:r>
            <a:r>
              <a:rPr lang="nb-NO" dirty="0" smtClean="0"/>
              <a:t>»</a:t>
            </a:r>
            <a:endParaRPr lang="nb-NO" dirty="0"/>
          </a:p>
        </p:txBody>
      </p:sp>
      <p:sp>
        <p:nvSpPr>
          <p:cNvPr id="3" name="Plassholder for innhold 2"/>
          <p:cNvSpPr>
            <a:spLocks noGrp="1"/>
          </p:cNvSpPr>
          <p:nvPr>
            <p:ph idx="1"/>
          </p:nvPr>
        </p:nvSpPr>
        <p:spPr>
          <a:xfrm>
            <a:off x="838200" y="1506538"/>
            <a:ext cx="10515600" cy="4351338"/>
          </a:xfrm>
        </p:spPr>
        <p:txBody>
          <a:bodyPr/>
          <a:lstStyle/>
          <a:p>
            <a:r>
              <a:rPr lang="nb-NO" sz="4000" dirty="0" smtClean="0"/>
              <a:t>Tid</a:t>
            </a:r>
          </a:p>
          <a:p>
            <a:r>
              <a:rPr lang="nb-NO" sz="4000" dirty="0" smtClean="0"/>
              <a:t>Tilstede</a:t>
            </a:r>
          </a:p>
          <a:p>
            <a:r>
              <a:rPr lang="nb-NO" sz="4000" dirty="0" smtClean="0"/>
              <a:t>Ro</a:t>
            </a:r>
          </a:p>
          <a:p>
            <a:r>
              <a:rPr lang="nb-NO" sz="4000" dirty="0" smtClean="0"/>
              <a:t>Trygghet</a:t>
            </a:r>
          </a:p>
          <a:p>
            <a:r>
              <a:rPr lang="nb-NO" sz="4000" dirty="0" smtClean="0"/>
              <a:t>Et kjent ansikt</a:t>
            </a:r>
          </a:p>
          <a:p>
            <a:r>
              <a:rPr lang="nb-NO" sz="4000" dirty="0" smtClean="0"/>
              <a:t>Samtaler om det kjente</a:t>
            </a:r>
          </a:p>
          <a:p>
            <a:endParaRPr lang="nb-NO" dirty="0"/>
          </a:p>
        </p:txBody>
      </p:sp>
      <p:pic>
        <p:nvPicPr>
          <p:cNvPr id="4" name="Bild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1509" y="1231901"/>
            <a:ext cx="5533542" cy="3697290"/>
          </a:xfrm>
          <a:prstGeom prst="rect">
            <a:avLst/>
          </a:prstGeom>
        </p:spPr>
      </p:pic>
    </p:spTree>
    <p:extLst>
      <p:ext uri="{BB962C8B-B14F-4D97-AF65-F5344CB8AC3E}">
        <p14:creationId xmlns:p14="http://schemas.microsoft.com/office/powerpoint/2010/main" val="3625436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En</a:t>
            </a:r>
            <a:r>
              <a:rPr lang="en-US" dirty="0" smtClean="0"/>
              <a:t> aldrende befolkning</a:t>
            </a:r>
            <a:endParaRPr lang="en-US" dirty="0"/>
          </a:p>
        </p:txBody>
      </p:sp>
      <p:sp>
        <p:nvSpPr>
          <p:cNvPr id="3" name="Plassholder for innhold 2"/>
          <p:cNvSpPr>
            <a:spLocks noGrp="1"/>
          </p:cNvSpPr>
          <p:nvPr>
            <p:ph idx="1"/>
          </p:nvPr>
        </p:nvSpPr>
        <p:spPr>
          <a:xfrm>
            <a:off x="838200" y="1377863"/>
            <a:ext cx="10515600" cy="4501444"/>
          </a:xfrm>
        </p:spPr>
        <p:txBody>
          <a:bodyPr/>
          <a:lstStyle/>
          <a:p>
            <a:pPr fontAlgn="base"/>
            <a:r>
              <a:rPr lang="nb-NO" dirty="0"/>
              <a:t>Andelen av befolkningen som er 70 år eller eldre er estimert til å </a:t>
            </a:r>
            <a:r>
              <a:rPr lang="nb-NO" b="1" dirty="0"/>
              <a:t>dobles </a:t>
            </a:r>
            <a:r>
              <a:rPr lang="nb-NO" dirty="0"/>
              <a:t>de neste 50 årene. Hver femte innbygger vil da ha fylt 70 år.</a:t>
            </a:r>
          </a:p>
          <a:p>
            <a:pPr fontAlgn="base"/>
            <a:r>
              <a:rPr lang="nb-NO" dirty="0"/>
              <a:t>Hos dem som er 80 år eller mer vil vi se en enda sterkere økning, mer enn en </a:t>
            </a:r>
            <a:r>
              <a:rPr lang="nb-NO" b="1" dirty="0"/>
              <a:t>tredobling</a:t>
            </a:r>
            <a:r>
              <a:rPr lang="nb-NO" dirty="0"/>
              <a:t>.</a:t>
            </a:r>
          </a:p>
          <a:p>
            <a:pPr fontAlgn="base"/>
            <a:r>
              <a:rPr lang="nb-NO" dirty="0"/>
              <a:t>Blant de aller eldste, fra 90 år og eldre, viser estimatene nær </a:t>
            </a:r>
            <a:r>
              <a:rPr lang="nb-NO" b="1" dirty="0"/>
              <a:t>femdobling.</a:t>
            </a:r>
            <a:endParaRPr lang="nb-NO" dirty="0"/>
          </a:p>
          <a:p>
            <a:endParaRPr lang="en-US" dirty="0"/>
          </a:p>
        </p:txBody>
      </p:sp>
      <p:pic>
        <p:nvPicPr>
          <p:cNvPr id="5" name="Bilde 4"/>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18860" y="3732757"/>
            <a:ext cx="3475973" cy="2317315"/>
          </a:xfrm>
          <a:prstGeom prst="rect">
            <a:avLst/>
          </a:prstGeom>
        </p:spPr>
      </p:pic>
    </p:spTree>
    <p:extLst>
      <p:ext uri="{BB962C8B-B14F-4D97-AF65-F5344CB8AC3E}">
        <p14:creationId xmlns:p14="http://schemas.microsoft.com/office/powerpoint/2010/main" val="4049057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2241498" y="1329429"/>
            <a:ext cx="9593111" cy="4559307"/>
          </a:xfrm>
          <a:prstGeom prst="rect">
            <a:avLst/>
          </a:prstGeom>
        </p:spPr>
      </p:pic>
      <p:sp>
        <p:nvSpPr>
          <p:cNvPr id="5" name="Rektangel 4"/>
          <p:cNvSpPr/>
          <p:nvPr/>
        </p:nvSpPr>
        <p:spPr>
          <a:xfrm>
            <a:off x="4215156" y="6225529"/>
            <a:ext cx="3360856" cy="369332"/>
          </a:xfrm>
          <a:prstGeom prst="rect">
            <a:avLst/>
          </a:prstGeom>
        </p:spPr>
        <p:txBody>
          <a:bodyPr wrap="none">
            <a:spAutoFit/>
          </a:bodyPr>
          <a:lstStyle/>
          <a:p>
            <a:r>
              <a:rPr lang="nb-NO" b="1" dirty="0">
                <a:solidFill>
                  <a:srgbClr val="313537"/>
                </a:solidFill>
                <a:latin typeface="Merriweather"/>
              </a:rPr>
              <a:t>Foto</a:t>
            </a:r>
            <a:r>
              <a:rPr lang="nb-NO" dirty="0">
                <a:solidFill>
                  <a:srgbClr val="313537"/>
                </a:solidFill>
                <a:latin typeface="Merriweather"/>
              </a:rPr>
              <a:t>: </a:t>
            </a:r>
            <a:r>
              <a:rPr lang="nb-NO" dirty="0">
                <a:solidFill>
                  <a:srgbClr val="0FA769"/>
                </a:solidFill>
                <a:latin typeface="Merriweather"/>
                <a:hlinkClick r:id="rId4"/>
              </a:rPr>
              <a:t>Jason Davies/</a:t>
            </a:r>
            <a:r>
              <a:rPr lang="nb-NO" dirty="0" err="1">
                <a:solidFill>
                  <a:srgbClr val="0FA769"/>
                </a:solidFill>
                <a:latin typeface="Merriweather"/>
                <a:hlinkClick r:id="rId4"/>
              </a:rPr>
              <a:t>Wordcloud</a:t>
            </a:r>
            <a:endParaRPr lang="en-US" dirty="0"/>
          </a:p>
        </p:txBody>
      </p:sp>
      <p:sp>
        <p:nvSpPr>
          <p:cNvPr id="2" name="TekstSylinder 1"/>
          <p:cNvSpPr txBox="1"/>
          <p:nvPr/>
        </p:nvSpPr>
        <p:spPr>
          <a:xfrm>
            <a:off x="987552" y="243840"/>
            <a:ext cx="5132832" cy="136550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rtlCol="0" anchor="t">
            <a:noAutofit/>
          </a:bodyPr>
          <a:lstStyle/>
          <a:p>
            <a:pPr algn="ctr"/>
            <a:r>
              <a:rPr lang="nb-NO" sz="5400" b="1" dirty="0" smtClean="0"/>
              <a:t>Oppsummering </a:t>
            </a:r>
          </a:p>
        </p:txBody>
      </p:sp>
    </p:spTree>
    <p:extLst>
      <p:ext uri="{BB962C8B-B14F-4D97-AF65-F5344CB8AC3E}">
        <p14:creationId xmlns:p14="http://schemas.microsoft.com/office/powerpoint/2010/main" val="3659273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Prosjekt «skrøpelige» i nytt akuttsenter</a:t>
            </a:r>
            <a:endParaRPr lang="nb-NO" dirty="0"/>
          </a:p>
        </p:txBody>
      </p:sp>
      <p:sp>
        <p:nvSpPr>
          <p:cNvPr id="3" name="Plassholder for innhold 2"/>
          <p:cNvSpPr>
            <a:spLocks noGrp="1"/>
          </p:cNvSpPr>
          <p:nvPr>
            <p:ph sz="half" idx="1"/>
          </p:nvPr>
        </p:nvSpPr>
        <p:spPr>
          <a:xfrm>
            <a:off x="1085676" y="1947334"/>
            <a:ext cx="4937760" cy="4023360"/>
          </a:xfrm>
        </p:spPr>
        <p:txBody>
          <a:bodyPr>
            <a:normAutofit/>
          </a:bodyPr>
          <a:lstStyle/>
          <a:p>
            <a:r>
              <a:rPr lang="nb-NO" dirty="0" smtClean="0"/>
              <a:t>Inklusjonskriterier ≥ </a:t>
            </a:r>
            <a:r>
              <a:rPr lang="nb-NO" dirty="0"/>
              <a:t>75 år og som har ja på ett eller flere av følgende kriterier</a:t>
            </a:r>
            <a:r>
              <a:rPr lang="nb-NO" dirty="0" smtClean="0"/>
              <a:t>:</a:t>
            </a:r>
          </a:p>
          <a:p>
            <a:endParaRPr lang="nb-NO" sz="1300" dirty="0"/>
          </a:p>
          <a:p>
            <a:pPr marL="749808" lvl="1" indent="-457200">
              <a:buFont typeface="+mj-lt"/>
              <a:buAutoNum type="arabicPeriod"/>
            </a:pPr>
            <a:r>
              <a:rPr lang="nb-NO" dirty="0" smtClean="0"/>
              <a:t>Har </a:t>
            </a:r>
            <a:r>
              <a:rPr lang="nb-NO" dirty="0"/>
              <a:t>pasienten 4AT skår ≥4 eller mer?  </a:t>
            </a:r>
          </a:p>
          <a:p>
            <a:pPr marL="749808" lvl="1" indent="-457200">
              <a:buFont typeface="+mj-lt"/>
              <a:buAutoNum type="arabicPeriod"/>
            </a:pPr>
            <a:r>
              <a:rPr lang="nb-NO" dirty="0" smtClean="0"/>
              <a:t>Har </a:t>
            </a:r>
            <a:r>
              <a:rPr lang="nb-NO" dirty="0"/>
              <a:t>pasienten falt hjemme siste 14 dager?     </a:t>
            </a:r>
          </a:p>
          <a:p>
            <a:pPr marL="749808" lvl="1" indent="-457200">
              <a:buFont typeface="+mj-lt"/>
              <a:buAutoNum type="arabicPeriod"/>
            </a:pPr>
            <a:r>
              <a:rPr lang="nb-NO" dirty="0" smtClean="0"/>
              <a:t>Bruker </a:t>
            </a:r>
            <a:r>
              <a:rPr lang="nb-NO" dirty="0"/>
              <a:t>pasienten ≥9 legemidler eller mer?</a:t>
            </a:r>
          </a:p>
          <a:p>
            <a:endParaRPr lang="nb-NO" dirty="0"/>
          </a:p>
        </p:txBody>
      </p:sp>
      <p:sp>
        <p:nvSpPr>
          <p:cNvPr id="4" name="Plassholder for innhold 3"/>
          <p:cNvSpPr>
            <a:spLocks noGrp="1"/>
          </p:cNvSpPr>
          <p:nvPr>
            <p:ph sz="half" idx="2"/>
          </p:nvPr>
        </p:nvSpPr>
        <p:spPr>
          <a:xfrm>
            <a:off x="6229524" y="1947334"/>
            <a:ext cx="5333218" cy="4023360"/>
          </a:xfrm>
        </p:spPr>
        <p:txBody>
          <a:bodyPr>
            <a:normAutofit fontScale="62500" lnSpcReduction="20000"/>
          </a:bodyPr>
          <a:lstStyle/>
          <a:p>
            <a:r>
              <a:rPr lang="nb-NO" b="1" dirty="0"/>
              <a:t>​Skal forebygge delirium</a:t>
            </a:r>
          </a:p>
          <a:p>
            <a:r>
              <a:rPr lang="nb-NO" dirty="0"/>
              <a:t>Hovedmålet med prosjektet er å forebygge delirium, ved å</a:t>
            </a:r>
            <a:r>
              <a:rPr lang="nb-NO" dirty="0" smtClean="0"/>
              <a:t>:</a:t>
            </a:r>
            <a:r>
              <a:rPr lang="nb-NO" dirty="0"/>
              <a:t> </a:t>
            </a:r>
          </a:p>
          <a:p>
            <a:endParaRPr lang="nb-NO" sz="1300" dirty="0"/>
          </a:p>
          <a:p>
            <a:pPr marL="749808" lvl="1" indent="-457200">
              <a:buFont typeface="+mj-lt"/>
              <a:buAutoNum type="arabicPeriod"/>
            </a:pPr>
            <a:r>
              <a:rPr lang="nb-NO" dirty="0" smtClean="0"/>
              <a:t>Starte </a:t>
            </a:r>
            <a:r>
              <a:rPr lang="nb-NO" dirty="0"/>
              <a:t>i det små med å bygge opp </a:t>
            </a:r>
            <a:r>
              <a:rPr lang="nb-NO" b="1" dirty="0"/>
              <a:t>et lite team </a:t>
            </a:r>
            <a:r>
              <a:rPr lang="nb-NO" dirty="0"/>
              <a:t>som innehar relevant kunnskap og klinisk erfaring</a:t>
            </a:r>
          </a:p>
          <a:p>
            <a:pPr marL="749808" lvl="1" indent="-457200">
              <a:buFont typeface="+mj-lt"/>
              <a:buAutoNum type="arabicPeriod"/>
            </a:pPr>
            <a:r>
              <a:rPr lang="nb-NO" dirty="0" smtClean="0"/>
              <a:t>Definere </a:t>
            </a:r>
            <a:r>
              <a:rPr lang="nb-NO" dirty="0"/>
              <a:t>mottak der målet er </a:t>
            </a:r>
            <a:r>
              <a:rPr lang="nb-NO" b="1" dirty="0"/>
              <a:t>færrest mulig personer</a:t>
            </a:r>
            <a:r>
              <a:rPr lang="nb-NO" dirty="0"/>
              <a:t> fra hver helsepersonellprofesjon involvert</a:t>
            </a:r>
          </a:p>
          <a:p>
            <a:pPr marL="749808" lvl="1" indent="-457200">
              <a:buFont typeface="+mj-lt"/>
              <a:buAutoNum type="arabicPeriod"/>
            </a:pPr>
            <a:r>
              <a:rPr lang="nb-NO" b="1" dirty="0" smtClean="0"/>
              <a:t>Redusere</a:t>
            </a:r>
            <a:r>
              <a:rPr lang="nb-NO" dirty="0" smtClean="0"/>
              <a:t> </a:t>
            </a:r>
            <a:r>
              <a:rPr lang="nb-NO" dirty="0"/>
              <a:t>lys, lyder og </a:t>
            </a:r>
            <a:r>
              <a:rPr lang="nb-NO" b="1" dirty="0"/>
              <a:t>stimuli</a:t>
            </a:r>
            <a:r>
              <a:rPr lang="nb-NO" dirty="0"/>
              <a:t> rundt pasienten</a:t>
            </a:r>
          </a:p>
          <a:p>
            <a:pPr marL="749808" lvl="1" indent="-457200">
              <a:buFont typeface="+mj-lt"/>
              <a:buAutoNum type="arabicPeriod"/>
            </a:pPr>
            <a:r>
              <a:rPr lang="nb-NO" b="1" dirty="0" smtClean="0"/>
              <a:t>Tverrfaglig </a:t>
            </a:r>
            <a:r>
              <a:rPr lang="nb-NO" b="1" dirty="0"/>
              <a:t>undersøkelse </a:t>
            </a:r>
            <a:r>
              <a:rPr lang="nb-NO" dirty="0"/>
              <a:t>og ivaretakelse av pasienten </a:t>
            </a:r>
          </a:p>
          <a:p>
            <a:pPr marL="749808" lvl="1" indent="-457200">
              <a:buFont typeface="+mj-lt"/>
              <a:buAutoNum type="arabicPeriod"/>
            </a:pPr>
            <a:r>
              <a:rPr lang="nb-NO" b="1" dirty="0" smtClean="0"/>
              <a:t>Tidlig </a:t>
            </a:r>
            <a:r>
              <a:rPr lang="nb-NO" b="1" dirty="0"/>
              <a:t>fokus </a:t>
            </a:r>
            <a:r>
              <a:rPr lang="nb-NO" dirty="0"/>
              <a:t>på legemiddelgjennomgang og kartlegging av ADL funksjoner og hjemmesituasjon </a:t>
            </a:r>
          </a:p>
          <a:p>
            <a:pPr marL="749808" lvl="1" indent="-457200">
              <a:buFont typeface="+mj-lt"/>
              <a:buAutoNum type="arabicPeriod"/>
            </a:pPr>
            <a:r>
              <a:rPr lang="nb-NO" dirty="0" smtClean="0"/>
              <a:t>Teste </a:t>
            </a:r>
            <a:r>
              <a:rPr lang="nb-NO" dirty="0"/>
              <a:t>ut </a:t>
            </a:r>
            <a:r>
              <a:rPr lang="nb-NO" b="1" dirty="0"/>
              <a:t>sensorteknologi </a:t>
            </a:r>
            <a:r>
              <a:rPr lang="nb-NO" dirty="0"/>
              <a:t>og begrense forstyrrende bakgrunnsstøy, lyder og impulser som pasientene har vansker med å forstå og </a:t>
            </a:r>
            <a:r>
              <a:rPr lang="nb-NO" dirty="0" smtClean="0"/>
              <a:t>håndtere</a:t>
            </a:r>
            <a:endParaRPr lang="nb-NO" dirty="0"/>
          </a:p>
        </p:txBody>
      </p:sp>
      <p:pic>
        <p:nvPicPr>
          <p:cNvPr id="5" name="Bilde 4"/>
          <p:cNvPicPr>
            <a:picLocks noChangeAspect="1"/>
          </p:cNvPicPr>
          <p:nvPr/>
        </p:nvPicPr>
        <p:blipFill>
          <a:blip r:embed="rId3"/>
          <a:stretch>
            <a:fillRect/>
          </a:stretch>
        </p:blipFill>
        <p:spPr>
          <a:xfrm>
            <a:off x="982632" y="4070499"/>
            <a:ext cx="5143848" cy="1574257"/>
          </a:xfrm>
          <a:prstGeom prst="rect">
            <a:avLst/>
          </a:prstGeom>
        </p:spPr>
      </p:pic>
    </p:spTree>
    <p:extLst>
      <p:ext uri="{BB962C8B-B14F-4D97-AF65-F5344CB8AC3E}">
        <p14:creationId xmlns:p14="http://schemas.microsoft.com/office/powerpoint/2010/main" val="4946994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Vitality – integrerte helsetjenester</a:t>
            </a:r>
            <a:endParaRPr lang="nb-NO" dirty="0"/>
          </a:p>
        </p:txBody>
      </p:sp>
      <p:sp>
        <p:nvSpPr>
          <p:cNvPr id="3" name="Plassholder for innhold 2"/>
          <p:cNvSpPr>
            <a:spLocks noGrp="1"/>
          </p:cNvSpPr>
          <p:nvPr>
            <p:ph sz="half" idx="1"/>
          </p:nvPr>
        </p:nvSpPr>
        <p:spPr/>
        <p:txBody>
          <a:bodyPr/>
          <a:lstStyle/>
          <a:p>
            <a:r>
              <a:rPr lang="nb-NO" dirty="0" smtClean="0"/>
              <a:t>Tverrfaglig team</a:t>
            </a:r>
          </a:p>
          <a:p>
            <a:r>
              <a:rPr lang="nb-NO" dirty="0" smtClean="0"/>
              <a:t>Larvik kommune</a:t>
            </a:r>
          </a:p>
          <a:p>
            <a:r>
              <a:rPr lang="nb-NO" dirty="0" smtClean="0"/>
              <a:t>Forsterket utskrivning</a:t>
            </a:r>
          </a:p>
          <a:p>
            <a:r>
              <a:rPr lang="nb-NO" dirty="0" smtClean="0"/>
              <a:t>Helsestasjon for eldre</a:t>
            </a:r>
          </a:p>
          <a:p>
            <a:endParaRPr lang="nb-NO" dirty="0"/>
          </a:p>
        </p:txBody>
      </p:sp>
      <p:pic>
        <p:nvPicPr>
          <p:cNvPr id="5" name="Plassholder for innhold 4"/>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218238" y="2868829"/>
            <a:ext cx="4937125" cy="1977592"/>
          </a:xfrm>
        </p:spPr>
      </p:pic>
      <p:pic>
        <p:nvPicPr>
          <p:cNvPr id="4098" name="Picture 2" descr="https://www.kompetansebroen.no/wp-content/uploads/2022/03/kartleggingsteam-for-eldre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737360"/>
            <a:ext cx="6667500" cy="4448175"/>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279" y="3952875"/>
            <a:ext cx="3765665" cy="1508358"/>
          </a:xfrm>
          <a:prstGeom prst="rect">
            <a:avLst/>
          </a:prstGeom>
        </p:spPr>
      </p:pic>
      <p:pic>
        <p:nvPicPr>
          <p:cNvPr id="7" name="Picture 2" descr="https://www.larvik.kommune.no/media/1998/larvik-kommune-logo-rgb.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8200" y="6422116"/>
            <a:ext cx="1146173" cy="399250"/>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p:cNvSpPr>
            <a:spLocks noGrp="1"/>
          </p:cNvSpPr>
          <p:nvPr>
            <p:ph type="ftr" sz="quarter" idx="11"/>
          </p:nvPr>
        </p:nvSpPr>
        <p:spPr/>
        <p:txBody>
          <a:bodyPr/>
          <a:lstStyle/>
          <a:p>
            <a:r>
              <a:rPr lang="nb-NO" smtClean="0"/>
              <a:t>Bilde: Larvik kommune</a:t>
            </a:r>
            <a:endParaRPr lang="nb-NO"/>
          </a:p>
        </p:txBody>
      </p:sp>
    </p:spTree>
    <p:extLst>
      <p:ext uri="{BB962C8B-B14F-4D97-AF65-F5344CB8AC3E}">
        <p14:creationId xmlns:p14="http://schemas.microsoft.com/office/powerpoint/2010/main" val="2642192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p:cNvPicPr>
            <a:picLocks noGrp="1" noChangeAspect="1"/>
          </p:cNvPicPr>
          <p:nvPr>
            <p:ph idx="1"/>
          </p:nvPr>
        </p:nvPicPr>
        <p:blipFill>
          <a:blip r:embed="rId3"/>
          <a:stretch>
            <a:fillRect/>
          </a:stretch>
        </p:blipFill>
        <p:spPr>
          <a:xfrm>
            <a:off x="1" y="0"/>
            <a:ext cx="12192000" cy="6858000"/>
          </a:xfrm>
          <a:prstGeom prst="rect">
            <a:avLst/>
          </a:prstGeom>
        </p:spPr>
      </p:pic>
      <p:sp>
        <p:nvSpPr>
          <p:cNvPr id="5" name="Stjerne med 32 tagger 4"/>
          <p:cNvSpPr/>
          <p:nvPr/>
        </p:nvSpPr>
        <p:spPr>
          <a:xfrm>
            <a:off x="2889505" y="1560576"/>
            <a:ext cx="5583936" cy="4315968"/>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9900" dirty="0" smtClean="0">
                <a:solidFill>
                  <a:srgbClr val="FF0000"/>
                </a:solidFill>
              </a:rPr>
              <a:t>20</a:t>
            </a:r>
            <a:endParaRPr lang="nb-NO" sz="2400" dirty="0">
              <a:solidFill>
                <a:srgbClr val="FF0000"/>
              </a:solidFill>
            </a:endParaRPr>
          </a:p>
        </p:txBody>
      </p:sp>
    </p:spTree>
    <p:extLst>
      <p:ext uri="{BB962C8B-B14F-4D97-AF65-F5344CB8AC3E}">
        <p14:creationId xmlns:p14="http://schemas.microsoft.com/office/powerpoint/2010/main" val="410202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Referanser</a:t>
            </a:r>
            <a:endParaRPr lang="en-US" dirty="0"/>
          </a:p>
        </p:txBody>
      </p:sp>
      <p:sp>
        <p:nvSpPr>
          <p:cNvPr id="3" name="Plassholder for innhold 2"/>
          <p:cNvSpPr>
            <a:spLocks noGrp="1"/>
          </p:cNvSpPr>
          <p:nvPr>
            <p:ph idx="1"/>
          </p:nvPr>
        </p:nvSpPr>
        <p:spPr/>
        <p:txBody>
          <a:bodyPr/>
          <a:lstStyle/>
          <a:p>
            <a:pPr>
              <a:lnSpc>
                <a:spcPct val="100000"/>
              </a:lnSpc>
              <a:spcBef>
                <a:spcPts val="0"/>
              </a:spcBef>
              <a:buClrTx/>
              <a:defRPr/>
            </a:pPr>
            <a:r>
              <a:rPr lang="nb-NO" dirty="0"/>
              <a:t>Undervisningen </a:t>
            </a:r>
            <a:r>
              <a:rPr lang="nb-NO" dirty="0" smtClean="0"/>
              <a:t>er inspirert av: </a:t>
            </a:r>
            <a:r>
              <a:rPr lang="nb-NO" dirty="0">
                <a:hlinkClick r:id="rId3"/>
              </a:rPr>
              <a:t>Kursbygger (ihelse.net)</a:t>
            </a:r>
            <a:endParaRPr lang="nb-NO" dirty="0"/>
          </a:p>
          <a:p>
            <a:r>
              <a:rPr lang="nb-NO" u="sng" dirty="0" smtClean="0"/>
              <a:t>Rapport helsedirektoratet</a:t>
            </a:r>
            <a:r>
              <a:rPr lang="nb-NO" dirty="0"/>
              <a:t>: </a:t>
            </a:r>
            <a:r>
              <a:rPr lang="nb-NO" u="sng" dirty="0">
                <a:hlinkClick r:id="rId4"/>
              </a:rPr>
              <a:t>https://</a:t>
            </a:r>
            <a:r>
              <a:rPr lang="nb-NO" u="sng" dirty="0" smtClean="0">
                <a:hlinkClick r:id="rId4"/>
              </a:rPr>
              <a:t>norceresearch.brage.unit.no/norceresearch-xmlui/bitstream/handle/11250/2729947/Rapport%2bnr.1-2021%2bEldre%2bi%2bden%2bakuttmedisinske%2bkjeden.pdf?sequence=1&amp;isAllowed=y</a:t>
            </a:r>
            <a:endParaRPr lang="nb-NO" u="sng" dirty="0" smtClean="0"/>
          </a:p>
          <a:p>
            <a:r>
              <a:rPr lang="en-US" dirty="0">
                <a:hlinkClick r:id="rId5"/>
              </a:rPr>
              <a:t>End of Life Care in Frailty: Falls | British Geriatrics Society (bgs.org.uk)</a:t>
            </a:r>
            <a:endParaRPr lang="nb-NO" dirty="0"/>
          </a:p>
          <a:p>
            <a:endParaRPr lang="en-US" dirty="0"/>
          </a:p>
        </p:txBody>
      </p:sp>
    </p:spTree>
    <p:extLst>
      <p:ext uri="{BB962C8B-B14F-4D97-AF65-F5344CB8AC3E}">
        <p14:creationId xmlns:p14="http://schemas.microsoft.com/office/powerpoint/2010/main" val="430551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2872642" y="2215170"/>
            <a:ext cx="2333625" cy="2000250"/>
          </a:xfrm>
          <a:prstGeom prst="rect">
            <a:avLst/>
          </a:prstGeom>
        </p:spPr>
      </p:pic>
      <p:pic>
        <p:nvPicPr>
          <p:cNvPr id="5" name="Bilde 4"/>
          <p:cNvPicPr>
            <a:picLocks noChangeAspect="1"/>
          </p:cNvPicPr>
          <p:nvPr/>
        </p:nvPicPr>
        <p:blipFill>
          <a:blip r:embed="rId4"/>
          <a:stretch>
            <a:fillRect/>
          </a:stretch>
        </p:blipFill>
        <p:spPr>
          <a:xfrm>
            <a:off x="2031110" y="3741553"/>
            <a:ext cx="2781300" cy="1819275"/>
          </a:xfrm>
          <a:prstGeom prst="rect">
            <a:avLst/>
          </a:prstGeom>
        </p:spPr>
      </p:pic>
      <p:pic>
        <p:nvPicPr>
          <p:cNvPr id="6" name="Bilde 5"/>
          <p:cNvPicPr>
            <a:picLocks noChangeAspect="1"/>
          </p:cNvPicPr>
          <p:nvPr/>
        </p:nvPicPr>
        <p:blipFill>
          <a:blip r:embed="rId5"/>
          <a:stretch>
            <a:fillRect/>
          </a:stretch>
        </p:blipFill>
        <p:spPr>
          <a:xfrm>
            <a:off x="6248751" y="2753784"/>
            <a:ext cx="2695575" cy="1600200"/>
          </a:xfrm>
          <a:prstGeom prst="rect">
            <a:avLst/>
          </a:prstGeom>
        </p:spPr>
      </p:pic>
      <p:sp>
        <p:nvSpPr>
          <p:cNvPr id="8" name="TekstSylinder 7"/>
          <p:cNvSpPr txBox="1"/>
          <p:nvPr/>
        </p:nvSpPr>
        <p:spPr>
          <a:xfrm>
            <a:off x="3732028" y="6287009"/>
            <a:ext cx="4671296" cy="543697"/>
          </a:xfrm>
          <a:prstGeom prst="rect">
            <a:avLst/>
          </a:prstGeom>
        </p:spPr>
        <p:txBody>
          <a:bodyPr vert="horz" wrap="square" lIns="91440" tIns="45720" rIns="91440" bIns="45720" rtlCol="0" anchor="t">
            <a:normAutofit/>
          </a:bodyPr>
          <a:lstStyle/>
          <a:p>
            <a:r>
              <a:rPr lang="en-US" sz="1200" dirty="0" smtClean="0"/>
              <a:t>Hentet fra: https</a:t>
            </a:r>
            <a:r>
              <a:rPr lang="en-US" sz="1200" dirty="0"/>
              <a:t>://</a:t>
            </a:r>
            <a:r>
              <a:rPr lang="en-US" sz="1200" dirty="0" smtClean="0"/>
              <a:t>www.istockphoto.com/vg.no/Dagbladet/Aftenposten</a:t>
            </a:r>
          </a:p>
        </p:txBody>
      </p:sp>
      <p:pic>
        <p:nvPicPr>
          <p:cNvPr id="11" name="Bilde 10"/>
          <p:cNvPicPr>
            <a:picLocks noChangeAspect="1"/>
          </p:cNvPicPr>
          <p:nvPr/>
        </p:nvPicPr>
        <p:blipFill>
          <a:blip r:embed="rId6"/>
          <a:stretch>
            <a:fillRect/>
          </a:stretch>
        </p:blipFill>
        <p:spPr>
          <a:xfrm>
            <a:off x="4651026" y="4205537"/>
            <a:ext cx="2305050" cy="1628775"/>
          </a:xfrm>
          <a:prstGeom prst="rect">
            <a:avLst/>
          </a:prstGeom>
        </p:spPr>
      </p:pic>
      <p:pic>
        <p:nvPicPr>
          <p:cNvPr id="12" name="Bilde 11"/>
          <p:cNvPicPr>
            <a:picLocks noChangeAspect="1"/>
          </p:cNvPicPr>
          <p:nvPr/>
        </p:nvPicPr>
        <p:blipFill>
          <a:blip r:embed="rId7"/>
          <a:stretch>
            <a:fillRect/>
          </a:stretch>
        </p:blipFill>
        <p:spPr>
          <a:xfrm>
            <a:off x="8403324" y="1244473"/>
            <a:ext cx="2362200" cy="1693416"/>
          </a:xfrm>
          <a:prstGeom prst="rect">
            <a:avLst/>
          </a:prstGeom>
        </p:spPr>
      </p:pic>
      <p:pic>
        <p:nvPicPr>
          <p:cNvPr id="13" name="Bilde 12"/>
          <p:cNvPicPr>
            <a:picLocks noChangeAspect="1"/>
          </p:cNvPicPr>
          <p:nvPr/>
        </p:nvPicPr>
        <p:blipFill>
          <a:blip r:embed="rId8"/>
          <a:stretch>
            <a:fillRect/>
          </a:stretch>
        </p:blipFill>
        <p:spPr>
          <a:xfrm>
            <a:off x="8707284" y="2660568"/>
            <a:ext cx="2247900" cy="1695450"/>
          </a:xfrm>
          <a:prstGeom prst="rect">
            <a:avLst/>
          </a:prstGeom>
        </p:spPr>
      </p:pic>
      <p:sp>
        <p:nvSpPr>
          <p:cNvPr id="14" name="TekstSylinder 13"/>
          <p:cNvSpPr txBox="1"/>
          <p:nvPr/>
        </p:nvSpPr>
        <p:spPr>
          <a:xfrm>
            <a:off x="729048" y="321276"/>
            <a:ext cx="6299825" cy="1551241"/>
          </a:xfrm>
          <a:prstGeom prst="rect">
            <a:avLst/>
          </a:prstGeom>
        </p:spPr>
        <p:txBody>
          <a:bodyPr vert="horz" wrap="square" lIns="91440" tIns="45720" rIns="91440" bIns="45720" rtlCol="0" anchor="t">
            <a:noAutofit/>
          </a:bodyPr>
          <a:lstStyle/>
          <a:p>
            <a:pPr algn="ctr"/>
            <a:r>
              <a:rPr lang="en-US" sz="4800" i="1" dirty="0" smtClean="0"/>
              <a:t>Skrøpelighet er </a:t>
            </a:r>
            <a:r>
              <a:rPr lang="en-US" sz="4800" b="1" i="1" dirty="0" smtClean="0"/>
              <a:t>ikke</a:t>
            </a:r>
            <a:r>
              <a:rPr lang="en-US" sz="4800" i="1" dirty="0" smtClean="0"/>
              <a:t> </a:t>
            </a:r>
            <a:r>
              <a:rPr lang="en-US" sz="4800" i="1" dirty="0" smtClean="0">
                <a:hlinkClick r:id="rId9"/>
              </a:rPr>
              <a:t>alder</a:t>
            </a:r>
            <a:endParaRPr lang="en-US" sz="4800" i="1" dirty="0" smtClean="0"/>
          </a:p>
        </p:txBody>
      </p:sp>
      <p:pic>
        <p:nvPicPr>
          <p:cNvPr id="15" name="Bilde 14"/>
          <p:cNvPicPr>
            <a:picLocks noChangeAspect="1"/>
          </p:cNvPicPr>
          <p:nvPr/>
        </p:nvPicPr>
        <p:blipFill>
          <a:blip r:embed="rId10"/>
          <a:stretch>
            <a:fillRect/>
          </a:stretch>
        </p:blipFill>
        <p:spPr>
          <a:xfrm>
            <a:off x="4775937" y="2091181"/>
            <a:ext cx="1756009" cy="2158223"/>
          </a:xfrm>
          <a:prstGeom prst="rect">
            <a:avLst/>
          </a:prstGeom>
        </p:spPr>
      </p:pic>
      <p:pic>
        <p:nvPicPr>
          <p:cNvPr id="2" name="Bilde 1"/>
          <p:cNvPicPr>
            <a:picLocks noChangeAspect="1"/>
          </p:cNvPicPr>
          <p:nvPr/>
        </p:nvPicPr>
        <p:blipFill>
          <a:blip r:embed="rId11"/>
          <a:stretch>
            <a:fillRect/>
          </a:stretch>
        </p:blipFill>
        <p:spPr>
          <a:xfrm>
            <a:off x="6427530" y="1020726"/>
            <a:ext cx="2506752" cy="1824999"/>
          </a:xfrm>
          <a:prstGeom prst="rect">
            <a:avLst/>
          </a:prstGeom>
        </p:spPr>
      </p:pic>
      <p:sp>
        <p:nvSpPr>
          <p:cNvPr id="16" name="TekstSylinder 15"/>
          <p:cNvSpPr txBox="1"/>
          <p:nvPr/>
        </p:nvSpPr>
        <p:spPr>
          <a:xfrm>
            <a:off x="1265381" y="1745445"/>
            <a:ext cx="9661237" cy="2987160"/>
          </a:xfrm>
          <a:prstGeom prst="rect">
            <a:avLst/>
          </a:prstGeom>
          <a:solidFill>
            <a:srgbClr val="FF0000"/>
          </a:solidFill>
        </p:spPr>
        <p:txBody>
          <a:bodyPr vert="horz" wrap="square" lIns="91440" tIns="45720" rIns="91440" bIns="45720" rtlCol="0" anchor="t">
            <a:noAutofit/>
          </a:bodyPr>
          <a:lstStyle/>
          <a:p>
            <a:pPr algn="l"/>
            <a:r>
              <a:rPr lang="en-US" sz="19900" dirty="0" smtClean="0"/>
              <a:t>Funksjon</a:t>
            </a:r>
          </a:p>
        </p:txBody>
      </p:sp>
    </p:spTree>
    <p:extLst>
      <p:ext uri="{BB962C8B-B14F-4D97-AF65-F5344CB8AC3E}">
        <p14:creationId xmlns:p14="http://schemas.microsoft.com/office/powerpoint/2010/main" val="32927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4510087" y="2185194"/>
            <a:ext cx="3171825" cy="3333750"/>
          </a:xfrm>
          <a:prstGeom prst="rect">
            <a:avLst/>
          </a:prstGeom>
        </p:spPr>
      </p:pic>
      <p:pic>
        <p:nvPicPr>
          <p:cNvPr id="5" name="Bilde 4"/>
          <p:cNvPicPr>
            <a:picLocks noChangeAspect="1"/>
          </p:cNvPicPr>
          <p:nvPr/>
        </p:nvPicPr>
        <p:blipFill>
          <a:blip r:embed="rId4"/>
          <a:stretch>
            <a:fillRect/>
          </a:stretch>
        </p:blipFill>
        <p:spPr>
          <a:xfrm>
            <a:off x="364511" y="2050150"/>
            <a:ext cx="4331893" cy="3380831"/>
          </a:xfrm>
          <a:prstGeom prst="rect">
            <a:avLst/>
          </a:prstGeom>
        </p:spPr>
      </p:pic>
      <p:pic>
        <p:nvPicPr>
          <p:cNvPr id="6" name="Bilde 5"/>
          <p:cNvPicPr>
            <a:picLocks noChangeAspect="1"/>
          </p:cNvPicPr>
          <p:nvPr/>
        </p:nvPicPr>
        <p:blipFill>
          <a:blip r:embed="rId5"/>
          <a:stretch>
            <a:fillRect/>
          </a:stretch>
        </p:blipFill>
        <p:spPr>
          <a:xfrm>
            <a:off x="7017836" y="2050151"/>
            <a:ext cx="3236547" cy="2196668"/>
          </a:xfrm>
          <a:prstGeom prst="rect">
            <a:avLst/>
          </a:prstGeom>
        </p:spPr>
      </p:pic>
      <p:pic>
        <p:nvPicPr>
          <p:cNvPr id="7" name="Bilde 6"/>
          <p:cNvPicPr>
            <a:picLocks noChangeAspect="1"/>
          </p:cNvPicPr>
          <p:nvPr/>
        </p:nvPicPr>
        <p:blipFill>
          <a:blip r:embed="rId6"/>
          <a:stretch>
            <a:fillRect/>
          </a:stretch>
        </p:blipFill>
        <p:spPr>
          <a:xfrm>
            <a:off x="6595052" y="3373169"/>
            <a:ext cx="4248150" cy="3019425"/>
          </a:xfrm>
          <a:prstGeom prst="rect">
            <a:avLst/>
          </a:prstGeom>
        </p:spPr>
      </p:pic>
    </p:spTree>
    <p:extLst>
      <p:ext uri="{BB962C8B-B14F-4D97-AF65-F5344CB8AC3E}">
        <p14:creationId xmlns:p14="http://schemas.microsoft.com/office/powerpoint/2010/main" val="2332257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CFS- </a:t>
            </a:r>
            <a:r>
              <a:rPr lang="nb-NO" dirty="0" err="1" smtClean="0"/>
              <a:t>Clinical</a:t>
            </a:r>
            <a:r>
              <a:rPr lang="nb-NO" dirty="0" smtClean="0"/>
              <a:t> </a:t>
            </a:r>
            <a:r>
              <a:rPr lang="nb-NO" dirty="0" err="1" smtClean="0"/>
              <a:t>Fraility</a:t>
            </a:r>
            <a:r>
              <a:rPr lang="nb-NO" dirty="0" smtClean="0"/>
              <a:t> </a:t>
            </a:r>
            <a:r>
              <a:rPr lang="nb-NO" dirty="0" err="1" smtClean="0"/>
              <a:t>Scale</a:t>
            </a:r>
            <a:endParaRPr lang="nb-NO" dirty="0"/>
          </a:p>
        </p:txBody>
      </p:sp>
      <p:pic>
        <p:nvPicPr>
          <p:cNvPr id="4" name="Plassholder for innhold 3"/>
          <p:cNvPicPr>
            <a:picLocks noGrp="1" noChangeAspect="1"/>
          </p:cNvPicPr>
          <p:nvPr>
            <p:ph idx="1"/>
          </p:nvPr>
        </p:nvPicPr>
        <p:blipFill>
          <a:blip r:embed="rId3"/>
          <a:stretch>
            <a:fillRect/>
          </a:stretch>
        </p:blipFill>
        <p:spPr>
          <a:xfrm>
            <a:off x="1523603" y="3022941"/>
            <a:ext cx="9144793" cy="1658256"/>
          </a:xfrm>
          <a:prstGeom prst="rect">
            <a:avLst/>
          </a:prstGeom>
        </p:spPr>
      </p:pic>
      <p:pic>
        <p:nvPicPr>
          <p:cNvPr id="5" name="Bilde 4"/>
          <p:cNvPicPr>
            <a:picLocks noChangeAspect="1"/>
          </p:cNvPicPr>
          <p:nvPr/>
        </p:nvPicPr>
        <p:blipFill>
          <a:blip r:embed="rId4"/>
          <a:stretch>
            <a:fillRect/>
          </a:stretch>
        </p:blipFill>
        <p:spPr>
          <a:xfrm>
            <a:off x="3549790" y="1027906"/>
            <a:ext cx="5092417" cy="4903336"/>
          </a:xfrm>
          <a:prstGeom prst="rect">
            <a:avLst/>
          </a:prstGeom>
          <a:ln>
            <a:noFill/>
          </a:ln>
          <a:effectLst>
            <a:outerShdw blurRad="190500" algn="tl" rotWithShape="0">
              <a:srgbClr val="000000">
                <a:alpha val="70000"/>
              </a:srgbClr>
            </a:outerShdw>
          </a:effectLst>
        </p:spPr>
      </p:pic>
      <p:sp>
        <p:nvSpPr>
          <p:cNvPr id="3" name="Plassholder for bunntekst 2"/>
          <p:cNvSpPr>
            <a:spLocks noGrp="1"/>
          </p:cNvSpPr>
          <p:nvPr>
            <p:ph type="ftr" sz="quarter" idx="11"/>
          </p:nvPr>
        </p:nvSpPr>
        <p:spPr>
          <a:xfrm>
            <a:off x="3661888" y="6317667"/>
            <a:ext cx="4868219" cy="477194"/>
          </a:xfrm>
        </p:spPr>
        <p:txBody>
          <a:bodyPr/>
          <a:lstStyle/>
          <a:p>
            <a:r>
              <a:rPr lang="en-US" dirty="0" smtClean="0"/>
              <a:t>A global clinical measure of fitness and frailty in elderly people Kenneth Rockwood, </a:t>
            </a:r>
            <a:r>
              <a:rPr lang="en-US" dirty="0" err="1" smtClean="0"/>
              <a:t>Xiaowei</a:t>
            </a:r>
            <a:r>
              <a:rPr lang="en-US" dirty="0" smtClean="0"/>
              <a:t> Song, Chris </a:t>
            </a:r>
            <a:r>
              <a:rPr lang="en-US" dirty="0" err="1" smtClean="0"/>
              <a:t>MacKnight</a:t>
            </a:r>
            <a:r>
              <a:rPr lang="en-US" dirty="0" smtClean="0"/>
              <a:t>, Howard Bergman, David B. Hogan, Ian McDowell and Arnold </a:t>
            </a:r>
            <a:r>
              <a:rPr lang="en-US" dirty="0" err="1" smtClean="0"/>
              <a:t>Mitnitski</a:t>
            </a:r>
            <a:endParaRPr lang="nb-NO" dirty="0"/>
          </a:p>
        </p:txBody>
      </p:sp>
    </p:spTree>
    <p:extLst>
      <p:ext uri="{BB962C8B-B14F-4D97-AF65-F5344CB8AC3E}">
        <p14:creationId xmlns:p14="http://schemas.microsoft.com/office/powerpoint/2010/main" val="482021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2638135" y="555136"/>
            <a:ext cx="6467765" cy="5067202"/>
          </a:xfrm>
          <a:prstGeom prst="rect">
            <a:avLst/>
          </a:prstGeom>
        </p:spPr>
      </p:pic>
      <p:sp>
        <p:nvSpPr>
          <p:cNvPr id="5" name="Plassholder for bunntekst 4"/>
          <p:cNvSpPr>
            <a:spLocks noGrp="1"/>
          </p:cNvSpPr>
          <p:nvPr>
            <p:ph type="ftr" sz="quarter" idx="11"/>
          </p:nvPr>
        </p:nvSpPr>
        <p:spPr>
          <a:xfrm>
            <a:off x="3661889" y="6190297"/>
            <a:ext cx="4868219" cy="365125"/>
          </a:xfrm>
        </p:spPr>
        <p:txBody>
          <a:bodyPr/>
          <a:lstStyle/>
          <a:p>
            <a:r>
              <a:rPr lang="nb-NO" dirty="0" smtClean="0"/>
              <a:t>SSB</a:t>
            </a:r>
            <a:endParaRPr lang="nb-NO" dirty="0"/>
          </a:p>
        </p:txBody>
      </p:sp>
      <p:sp>
        <p:nvSpPr>
          <p:cNvPr id="6" name="Plassholder for lysbildenummer 5"/>
          <p:cNvSpPr>
            <a:spLocks noGrp="1"/>
          </p:cNvSpPr>
          <p:nvPr>
            <p:ph type="sldNum" sz="quarter" idx="12"/>
          </p:nvPr>
        </p:nvSpPr>
        <p:spPr/>
        <p:txBody>
          <a:bodyPr/>
          <a:lstStyle/>
          <a:p>
            <a:fld id="{3562C5FD-3CAB-485B-B139-47B7989B2DB2}" type="slidenum">
              <a:rPr lang="nb-NO" smtClean="0"/>
              <a:t>8</a:t>
            </a:fld>
            <a:endParaRPr lang="nb-NO"/>
          </a:p>
        </p:txBody>
      </p:sp>
      <p:pic>
        <p:nvPicPr>
          <p:cNvPr id="8" name="Bilde 7"/>
          <p:cNvPicPr>
            <a:picLocks noChangeAspect="1"/>
          </p:cNvPicPr>
          <p:nvPr/>
        </p:nvPicPr>
        <p:blipFill>
          <a:blip r:embed="rId4"/>
          <a:stretch>
            <a:fillRect/>
          </a:stretch>
        </p:blipFill>
        <p:spPr>
          <a:xfrm>
            <a:off x="1581211" y="553274"/>
            <a:ext cx="8216066" cy="5353044"/>
          </a:xfrm>
          <a:prstGeom prst="rect">
            <a:avLst/>
          </a:prstGeom>
        </p:spPr>
      </p:pic>
    </p:spTree>
    <p:extLst>
      <p:ext uri="{BB962C8B-B14F-4D97-AF65-F5344CB8AC3E}">
        <p14:creationId xmlns:p14="http://schemas.microsoft.com/office/powerpoint/2010/main" val="165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360074" cy="1450757"/>
          </a:xfrm>
        </p:spPr>
        <p:txBody>
          <a:bodyPr/>
          <a:lstStyle/>
          <a:p>
            <a:r>
              <a:rPr lang="nb-NO" dirty="0"/>
              <a:t>K</a:t>
            </a:r>
            <a:r>
              <a:rPr lang="nb-NO" dirty="0" smtClean="0"/>
              <a:t>artlegging i akuttsenteret i uke 48 - 2021</a:t>
            </a:r>
            <a:endParaRPr lang="nb-NO" dirty="0"/>
          </a:p>
        </p:txBody>
      </p:sp>
      <p:sp>
        <p:nvSpPr>
          <p:cNvPr id="5" name="Plassholder for innhold 4"/>
          <p:cNvSpPr>
            <a:spLocks noGrp="1"/>
          </p:cNvSpPr>
          <p:nvPr>
            <p:ph idx="1"/>
          </p:nvPr>
        </p:nvSpPr>
        <p:spPr/>
        <p:txBody>
          <a:bodyPr/>
          <a:lstStyle/>
          <a:p>
            <a:pPr marL="0" indent="0">
              <a:buNone/>
            </a:pPr>
            <a:r>
              <a:rPr lang="nb-NO" dirty="0" smtClean="0"/>
              <a:t>Akutt innlagte pasienter ≥ 75 år</a:t>
            </a:r>
          </a:p>
          <a:p>
            <a:pPr marL="0" indent="0">
              <a:buNone/>
            </a:pPr>
            <a:endParaRPr lang="nb-NO" dirty="0"/>
          </a:p>
          <a:p>
            <a:pPr marL="0" indent="0">
              <a:buNone/>
            </a:pPr>
            <a:r>
              <a:rPr lang="nb-NO" dirty="0" smtClean="0"/>
              <a:t>Totalt antall kartlagte pasienter: 108</a:t>
            </a:r>
          </a:p>
          <a:p>
            <a:pPr marL="0" indent="0">
              <a:buNone/>
            </a:pPr>
            <a:r>
              <a:rPr lang="nb-NO" dirty="0" smtClean="0"/>
              <a:t>Antall som var i målgruppen 7 døgn: 163</a:t>
            </a:r>
          </a:p>
          <a:p>
            <a:pPr marL="0" indent="0">
              <a:buNone/>
            </a:pPr>
            <a:r>
              <a:rPr lang="nb-NO" dirty="0" smtClean="0"/>
              <a:t> </a:t>
            </a:r>
            <a:endParaRPr lang="nb-NO" dirty="0"/>
          </a:p>
        </p:txBody>
      </p:sp>
      <p:graphicFrame>
        <p:nvGraphicFramePr>
          <p:cNvPr id="7" name="Tabell 6"/>
          <p:cNvGraphicFramePr>
            <a:graphicFrameLocks noGrp="1"/>
          </p:cNvGraphicFramePr>
          <p:nvPr>
            <p:extLst>
              <p:ext uri="{D42A27DB-BD31-4B8C-83A1-F6EECF244321}">
                <p14:modId xmlns:p14="http://schemas.microsoft.com/office/powerpoint/2010/main" val="3121979133"/>
              </p:ext>
            </p:extLst>
          </p:nvPr>
        </p:nvGraphicFramePr>
        <p:xfrm>
          <a:off x="839551" y="3999812"/>
          <a:ext cx="4256260" cy="1892104"/>
        </p:xfrm>
        <a:graphic>
          <a:graphicData uri="http://schemas.openxmlformats.org/drawingml/2006/table">
            <a:tbl>
              <a:tblPr firstRow="1" bandRow="1">
                <a:tableStyleId>{8A107856-5554-42FB-B03E-39F5DBC370BA}</a:tableStyleId>
              </a:tblPr>
              <a:tblGrid>
                <a:gridCol w="2784761">
                  <a:extLst>
                    <a:ext uri="{9D8B030D-6E8A-4147-A177-3AD203B41FA5}">
                      <a16:colId xmlns:a16="http://schemas.microsoft.com/office/drawing/2014/main" val="1141270388"/>
                    </a:ext>
                  </a:extLst>
                </a:gridCol>
                <a:gridCol w="1471499">
                  <a:extLst>
                    <a:ext uri="{9D8B030D-6E8A-4147-A177-3AD203B41FA5}">
                      <a16:colId xmlns:a16="http://schemas.microsoft.com/office/drawing/2014/main" val="1681121089"/>
                    </a:ext>
                  </a:extLst>
                </a:gridCol>
              </a:tblGrid>
              <a:tr h="264885">
                <a:tc>
                  <a:txBody>
                    <a:bodyPr/>
                    <a:lstStyle/>
                    <a:p>
                      <a:r>
                        <a:rPr lang="nb-NO" dirty="0" smtClean="0"/>
                        <a:t>Gjennomsnitts</a:t>
                      </a:r>
                      <a:r>
                        <a:rPr lang="nb-NO" baseline="0" dirty="0" smtClean="0"/>
                        <a:t> a</a:t>
                      </a:r>
                      <a:r>
                        <a:rPr lang="nb-NO" dirty="0" smtClean="0"/>
                        <a:t>lder </a:t>
                      </a:r>
                      <a:endParaRPr lang="nb-NO" b="0" dirty="0"/>
                    </a:p>
                  </a:txBody>
                  <a:tcPr/>
                </a:tc>
                <a:tc>
                  <a:txBody>
                    <a:bodyPr/>
                    <a:lstStyle/>
                    <a:p>
                      <a:r>
                        <a:rPr lang="nb-NO" dirty="0" smtClean="0"/>
                        <a:t>84,6 år</a:t>
                      </a:r>
                      <a:endParaRPr lang="nb-NO" b="0" dirty="0"/>
                    </a:p>
                  </a:txBody>
                  <a:tcPr/>
                </a:tc>
                <a:extLst>
                  <a:ext uri="{0D108BD9-81ED-4DB2-BD59-A6C34878D82A}">
                    <a16:rowId xmlns:a16="http://schemas.microsoft.com/office/drawing/2014/main" val="729518563"/>
                  </a:ext>
                </a:extLst>
              </a:tr>
              <a:tr h="381586">
                <a:tc>
                  <a:txBody>
                    <a:bodyPr/>
                    <a:lstStyle/>
                    <a:p>
                      <a:r>
                        <a:rPr lang="nb-NO" dirty="0" smtClean="0"/>
                        <a:t>Kvinner</a:t>
                      </a:r>
                    </a:p>
                  </a:txBody>
                  <a:tcPr/>
                </a:tc>
                <a:tc>
                  <a:txBody>
                    <a:bodyPr/>
                    <a:lstStyle/>
                    <a:p>
                      <a:r>
                        <a:rPr lang="nb-NO" dirty="0" smtClean="0"/>
                        <a:t>55</a:t>
                      </a:r>
                      <a:r>
                        <a:rPr lang="nb-NO" baseline="0" dirty="0" smtClean="0"/>
                        <a:t> %</a:t>
                      </a:r>
                      <a:endParaRPr lang="nb-NO" dirty="0"/>
                    </a:p>
                  </a:txBody>
                  <a:tcPr/>
                </a:tc>
                <a:extLst>
                  <a:ext uri="{0D108BD9-81ED-4DB2-BD59-A6C34878D82A}">
                    <a16:rowId xmlns:a16="http://schemas.microsoft.com/office/drawing/2014/main" val="860621258"/>
                  </a:ext>
                </a:extLst>
              </a:tr>
              <a:tr h="381586">
                <a:tc>
                  <a:txBody>
                    <a:bodyPr/>
                    <a:lstStyle/>
                    <a:p>
                      <a:r>
                        <a:rPr lang="nb-NO" dirty="0" smtClean="0"/>
                        <a:t>Fall siste 14</a:t>
                      </a:r>
                      <a:r>
                        <a:rPr lang="nb-NO" baseline="0" dirty="0" smtClean="0"/>
                        <a:t> dager</a:t>
                      </a:r>
                      <a:endParaRPr lang="nb-NO" dirty="0"/>
                    </a:p>
                  </a:txBody>
                  <a:tcPr/>
                </a:tc>
                <a:tc>
                  <a:txBody>
                    <a:bodyPr/>
                    <a:lstStyle/>
                    <a:p>
                      <a:r>
                        <a:rPr lang="nb-NO" dirty="0" smtClean="0"/>
                        <a:t>41</a:t>
                      </a:r>
                      <a:r>
                        <a:rPr lang="nb-NO" baseline="0" dirty="0" smtClean="0"/>
                        <a:t> %</a:t>
                      </a:r>
                      <a:endParaRPr lang="nb-NO" dirty="0"/>
                    </a:p>
                  </a:txBody>
                  <a:tcPr/>
                </a:tc>
                <a:extLst>
                  <a:ext uri="{0D108BD9-81ED-4DB2-BD59-A6C34878D82A}">
                    <a16:rowId xmlns:a16="http://schemas.microsoft.com/office/drawing/2014/main" val="25875848"/>
                  </a:ext>
                </a:extLst>
              </a:tr>
              <a:tr h="381586">
                <a:tc>
                  <a:txBody>
                    <a:bodyPr/>
                    <a:lstStyle/>
                    <a:p>
                      <a:r>
                        <a:rPr lang="nb-NO" dirty="0" smtClean="0"/>
                        <a:t>Egen</a:t>
                      </a:r>
                      <a:r>
                        <a:rPr lang="nb-NO" baseline="0" dirty="0" smtClean="0"/>
                        <a:t> bolig</a:t>
                      </a:r>
                      <a:endParaRPr lang="nb-NO" dirty="0"/>
                    </a:p>
                  </a:txBody>
                  <a:tcPr/>
                </a:tc>
                <a:tc>
                  <a:txBody>
                    <a:bodyPr/>
                    <a:lstStyle/>
                    <a:p>
                      <a:r>
                        <a:rPr lang="nb-NO" dirty="0" smtClean="0"/>
                        <a:t>72</a:t>
                      </a:r>
                      <a:r>
                        <a:rPr lang="nb-NO" baseline="0" dirty="0" smtClean="0"/>
                        <a:t> %</a:t>
                      </a:r>
                      <a:endParaRPr lang="nb-NO" dirty="0"/>
                    </a:p>
                  </a:txBody>
                  <a:tcPr/>
                </a:tc>
                <a:extLst>
                  <a:ext uri="{0D108BD9-81ED-4DB2-BD59-A6C34878D82A}">
                    <a16:rowId xmlns:a16="http://schemas.microsoft.com/office/drawing/2014/main" val="3844298314"/>
                  </a:ext>
                </a:extLst>
              </a:tr>
              <a:tr h="381586">
                <a:tc>
                  <a:txBody>
                    <a:bodyPr/>
                    <a:lstStyle/>
                    <a:p>
                      <a:r>
                        <a:rPr lang="nb-NO" dirty="0" smtClean="0"/>
                        <a:t>Kommunale tjenester</a:t>
                      </a:r>
                      <a:endParaRPr lang="nb-NO" dirty="0"/>
                    </a:p>
                  </a:txBody>
                  <a:tcPr/>
                </a:tc>
                <a:tc>
                  <a:txBody>
                    <a:bodyPr/>
                    <a:lstStyle/>
                    <a:p>
                      <a:r>
                        <a:rPr lang="nb-NO" dirty="0" smtClean="0"/>
                        <a:t>55 %</a:t>
                      </a:r>
                      <a:endParaRPr lang="nb-NO" dirty="0"/>
                    </a:p>
                  </a:txBody>
                  <a:tcPr/>
                </a:tc>
                <a:extLst>
                  <a:ext uri="{0D108BD9-81ED-4DB2-BD59-A6C34878D82A}">
                    <a16:rowId xmlns:a16="http://schemas.microsoft.com/office/drawing/2014/main" val="2089168375"/>
                  </a:ext>
                </a:extLst>
              </a:tr>
            </a:tbl>
          </a:graphicData>
        </a:graphic>
      </p:graphicFrame>
      <p:pic>
        <p:nvPicPr>
          <p:cNvPr id="3" name="Picture 2" descr="https://www.siv.no/PublishingImages/Flytt2021/Nytt-somatikkbygg2.JPG?Rendition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950" y="1616805"/>
            <a:ext cx="4763156" cy="237039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p:cNvSpPr>
            <a:spLocks noGrp="1"/>
          </p:cNvSpPr>
          <p:nvPr>
            <p:ph type="ftr" sz="quarter" idx="11"/>
          </p:nvPr>
        </p:nvSpPr>
        <p:spPr/>
        <p:txBody>
          <a:bodyPr/>
          <a:lstStyle/>
          <a:p>
            <a:r>
              <a:rPr lang="nb-NO" smtClean="0"/>
              <a:t>Bilde:SiV</a:t>
            </a:r>
            <a:endParaRPr lang="nb-NO"/>
          </a:p>
        </p:txBody>
      </p:sp>
    </p:spTree>
    <p:extLst>
      <p:ext uri="{BB962C8B-B14F-4D97-AF65-F5344CB8AC3E}">
        <p14:creationId xmlns:p14="http://schemas.microsoft.com/office/powerpoint/2010/main" val="450253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lnSpcReduction="10000"/>
      </a:bodyPr>
      <a:lstStyle>
        <a:defPPr algn="l">
          <a:defRPr dirty="0" smtClean="0"/>
        </a:defPPr>
      </a:lstStyle>
    </a:txDef>
  </a:objectDefaults>
  <a:extraClrSchemeLst/>
  <a:extLst>
    <a:ext uri="{05A4C25C-085E-4340-85A3-A5531E510DB2}">
      <thm15:themeFamily xmlns:thm15="http://schemas.microsoft.com/office/thememl/2012/main" name="Sykehuset i Vestfold - Levende.potx" id="{56F62809-113E-47FD-BD4F-F035B5D269EE}" vid="{073F25EE-F2E7-471F-931C-9DF7EC687BD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Sykehuset i Vestfold - Levende</Template>
  <TotalTime>8230</TotalTime>
  <Words>6009</Words>
  <Application>Microsoft Office PowerPoint</Application>
  <PresentationFormat>Widescreen</PresentationFormat>
  <Paragraphs>543</Paragraphs>
  <Slides>44</Slides>
  <Notes>44</Notes>
  <HiddenSlides>2</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44</vt:i4>
      </vt:variant>
    </vt:vector>
  </HeadingPairs>
  <TitlesOfParts>
    <vt:vector size="49" baseType="lpstr">
      <vt:lpstr>ＭＳ Ｐゴシック</vt:lpstr>
      <vt:lpstr>Arial</vt:lpstr>
      <vt:lpstr>Calibri</vt:lpstr>
      <vt:lpstr>Merriweather</vt:lpstr>
      <vt:lpstr>Office-tema</vt:lpstr>
      <vt:lpstr>Plan  </vt:lpstr>
      <vt:lpstr>PowerPoint-presentasjon</vt:lpstr>
      <vt:lpstr>Hva er aldring?</vt:lpstr>
      <vt:lpstr>En aldrende befolkning</vt:lpstr>
      <vt:lpstr>PowerPoint-presentasjon</vt:lpstr>
      <vt:lpstr>PowerPoint-presentasjon</vt:lpstr>
      <vt:lpstr>CFS- Clinical Fraility Scale</vt:lpstr>
      <vt:lpstr>PowerPoint-presentasjon</vt:lpstr>
      <vt:lpstr>Kartlegging i akuttsenteret i uke 48 - 2021</vt:lpstr>
      <vt:lpstr>PowerPoint-presentasjon</vt:lpstr>
      <vt:lpstr>PowerPoint-presentasjon</vt:lpstr>
      <vt:lpstr>PowerPoint-presentasjon</vt:lpstr>
      <vt:lpstr>PowerPoint-presentasjon</vt:lpstr>
      <vt:lpstr>PowerPoint-presentasjon</vt:lpstr>
      <vt:lpstr>Tegn på alvorlig sykdom</vt:lpstr>
      <vt:lpstr>Funksjonsnivå</vt:lpstr>
      <vt:lpstr>Robust vs skrøpelig </vt:lpstr>
      <vt:lpstr>Helsetilstand siste måneden?</vt:lpstr>
      <vt:lpstr>Sykdomspresentasjon </vt:lpstr>
      <vt:lpstr>Hva skjer?</vt:lpstr>
      <vt:lpstr>PowerPoint-presentasjon</vt:lpstr>
      <vt:lpstr>Case </vt:lpstr>
      <vt:lpstr>Polyfarmasi </vt:lpstr>
      <vt:lpstr>Polyfarmasi og fall</vt:lpstr>
      <vt:lpstr>Fall</vt:lpstr>
      <vt:lpstr>Fall hos eldre </vt:lpstr>
      <vt:lpstr>K. Medikamenter som øker fallrisiko </vt:lpstr>
      <vt:lpstr>Ti på topp</vt:lpstr>
      <vt:lpstr>Aldring og medikamenter</vt:lpstr>
      <vt:lpstr>Case </vt:lpstr>
      <vt:lpstr>PowerPoint-presentasjon</vt:lpstr>
      <vt:lpstr>Akutt funksjonssvikt: ingen bagatell</vt:lpstr>
      <vt:lpstr>Delirium………å spore av</vt:lpstr>
      <vt:lpstr>PowerPoint-presentasjon</vt:lpstr>
      <vt:lpstr>PowerPoint-presentasjon</vt:lpstr>
      <vt:lpstr>PowerPoint-presentasjon</vt:lpstr>
      <vt:lpstr>Først og fremst ikke medikamentelle tiltak</vt:lpstr>
      <vt:lpstr>PowerPoint-presentasjon</vt:lpstr>
      <vt:lpstr>Pårørende- den beste «medisinen»</vt:lpstr>
      <vt:lpstr>PowerPoint-presentasjon</vt:lpstr>
      <vt:lpstr>Prosjekt «skrøpelige» i nytt akuttsenter</vt:lpstr>
      <vt:lpstr>Vitality – integrerte helsetjenester</vt:lpstr>
      <vt:lpstr>PowerPoint-presentasjon</vt:lpstr>
      <vt:lpstr>Referanser</vt:lpstr>
    </vt:vector>
  </TitlesOfParts>
  <Company>Helse Sør-Øst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Elin Saga</dc:creator>
  <cp:lastModifiedBy>Tom Eftedal</cp:lastModifiedBy>
  <cp:revision>105</cp:revision>
  <cp:lastPrinted>2022-05-16T06:36:09Z</cp:lastPrinted>
  <dcterms:created xsi:type="dcterms:W3CDTF">2022-05-05T12:04:34Z</dcterms:created>
  <dcterms:modified xsi:type="dcterms:W3CDTF">2023-01-30T14:57:54Z</dcterms:modified>
</cp:coreProperties>
</file>