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83"/>
    <a:srgbClr val="FFFFFF"/>
    <a:srgbClr val="92C256"/>
    <a:srgbClr val="FF9999"/>
    <a:srgbClr val="7BB1E1"/>
    <a:srgbClr val="E73489"/>
    <a:srgbClr val="00A4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9" autoAdjust="0"/>
    <p:restoredTop sz="94660"/>
  </p:normalViewPr>
  <p:slideViewPr>
    <p:cSldViewPr snapToGrid="0">
      <p:cViewPr varScale="1">
        <p:scale>
          <a:sx n="97" d="100"/>
          <a:sy n="97" d="100"/>
        </p:scale>
        <p:origin x="2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D12ED-0D4D-4AD6-B393-37E62E4D1590}" type="datetimeFigureOut">
              <a:rPr lang="nb-NO" smtClean="0"/>
              <a:t>28.12.2023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55DED-7104-4B77-B950-630FCDA259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948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6218AD-BBE1-46F2-AB94-47CBD8BCD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1962" y="2059781"/>
            <a:ext cx="9144000" cy="995363"/>
          </a:xfrm>
        </p:spPr>
        <p:txBody>
          <a:bodyPr anchor="t"/>
          <a:lstStyle>
            <a:lvl1pPr algn="l">
              <a:defRPr sz="6000">
                <a:solidFill>
                  <a:srgbClr val="003283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8AA202A-A0B4-49C7-B3B9-7E97B7986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962" y="3147220"/>
            <a:ext cx="9144000" cy="1655762"/>
          </a:xfrm>
        </p:spPr>
        <p:txBody>
          <a:bodyPr/>
          <a:lstStyle>
            <a:lvl1pPr marL="0" indent="0" algn="l">
              <a:buNone/>
              <a:defRPr sz="2400" b="1">
                <a:solidFill>
                  <a:srgbClr val="00328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B8DEF424-B3D8-40B6-B74E-9A589CBAA2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273051"/>
            <a:ext cx="2889250" cy="382764"/>
          </a:xfrm>
          <a:prstGeom prst="rect">
            <a:avLst/>
          </a:prstGeom>
        </p:spPr>
      </p:pic>
      <p:sp>
        <p:nvSpPr>
          <p:cNvPr id="5" name="TekstSylinder 4"/>
          <p:cNvSpPr txBox="1"/>
          <p:nvPr userDrawn="1"/>
        </p:nvSpPr>
        <p:spPr>
          <a:xfrm>
            <a:off x="1554870" y="563354"/>
            <a:ext cx="16872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b="1" i="1" dirty="0" smtClean="0">
                <a:solidFill>
                  <a:srgbClr val="003283"/>
                </a:solidFill>
                <a:latin typeface="Calibri" panose="020F0502020204030204" pitchFamily="34" charset="0"/>
              </a:rPr>
              <a:t>Prehospital klinikk</a:t>
            </a:r>
            <a:endParaRPr lang="nb-NO" sz="1200" b="1" i="1" dirty="0">
              <a:solidFill>
                <a:srgbClr val="003283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7225185" y="6152433"/>
            <a:ext cx="3230777" cy="536602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92500" lnSpcReduction="20000"/>
          </a:bodyPr>
          <a:lstStyle/>
          <a:p>
            <a:pPr algn="r"/>
            <a:r>
              <a:rPr lang="nb-NO" b="1" dirty="0" smtClean="0">
                <a:solidFill>
                  <a:srgbClr val="003283"/>
                </a:solidFill>
              </a:rPr>
              <a:t>Jon Erik Steen-Hansen</a:t>
            </a:r>
          </a:p>
          <a:p>
            <a:pPr algn="r"/>
            <a:r>
              <a:rPr lang="nb-NO" b="1" dirty="0" smtClean="0">
                <a:solidFill>
                  <a:srgbClr val="003283"/>
                </a:solidFill>
              </a:rPr>
              <a:t>overlege</a:t>
            </a:r>
          </a:p>
        </p:txBody>
      </p:sp>
    </p:spTree>
    <p:extLst>
      <p:ext uri="{BB962C8B-B14F-4D97-AF65-F5344CB8AC3E}">
        <p14:creationId xmlns:p14="http://schemas.microsoft.com/office/powerpoint/2010/main" val="7923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6647-76B0-4B07-9C76-045ADF58740A}" type="datetimeFigureOut">
              <a:rPr lang="nb-NO" smtClean="0"/>
              <a:t>28.12.2023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149E-D475-4E3D-9631-7DB182C0988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3121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0E0AC8-CCBB-452B-B194-97B4F747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4F7E7A2-E229-4BBB-946E-5CF24D7C7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3B66A02-5E36-4759-8D24-4E1B389F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08.04.2019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11198A9-A7F9-4FA1-A8F7-9AAF89C9D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J E Steen-Hansen 2023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BEB4B0-1C83-441A-B40C-831034F6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87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B93CD69-DEE9-422B-94F6-A57C75D42157}"/>
              </a:ext>
            </a:extLst>
          </p:cNvPr>
          <p:cNvSpPr/>
          <p:nvPr userDrawn="1"/>
        </p:nvSpPr>
        <p:spPr>
          <a:xfrm>
            <a:off x="0" y="6235701"/>
            <a:ext cx="1219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8DAC81-462F-48C9-B786-39DBF3C2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2152650"/>
            <a:ext cx="8489950" cy="1714500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D0BA42-C396-4339-A7B4-AB16775F0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0" y="3867151"/>
            <a:ext cx="8489950" cy="154304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B12781-1603-46FF-B595-7D528357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08.04.2019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8F5D29-7B52-4AAB-A2FE-4822D3B4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 E Steen-Hansen 2019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558AD-F78A-42DB-8CA7-76473C0D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14F4B35-D2F9-48FF-9F2A-267F0ED0C4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1" y="6404041"/>
            <a:ext cx="2036119" cy="269742"/>
          </a:xfrm>
          <a:prstGeom prst="rect">
            <a:avLst/>
          </a:prstGeom>
        </p:spPr>
      </p:pic>
      <p:sp>
        <p:nvSpPr>
          <p:cNvPr id="9" name="TekstSylinder 8"/>
          <p:cNvSpPr txBox="1"/>
          <p:nvPr userDrawn="1"/>
        </p:nvSpPr>
        <p:spPr>
          <a:xfrm>
            <a:off x="9774090" y="6550672"/>
            <a:ext cx="1687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b="1" i="1" dirty="0" smtClean="0">
                <a:solidFill>
                  <a:srgbClr val="003283"/>
                </a:solidFill>
                <a:latin typeface="Calibri" panose="020F0502020204030204" pitchFamily="34" charset="0"/>
              </a:rPr>
              <a:t>Prehospital klinikk</a:t>
            </a:r>
            <a:endParaRPr lang="nb-NO" sz="1000" b="1" i="1" dirty="0">
              <a:solidFill>
                <a:srgbClr val="00328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955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B93CD69-DEE9-422B-94F6-A57C75D42157}"/>
              </a:ext>
            </a:extLst>
          </p:cNvPr>
          <p:cNvSpPr/>
          <p:nvPr userDrawn="1"/>
        </p:nvSpPr>
        <p:spPr>
          <a:xfrm>
            <a:off x="0" y="6235701"/>
            <a:ext cx="1219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8DAC81-462F-48C9-B786-39DBF3C2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2152650"/>
            <a:ext cx="8489950" cy="1714500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D0BA42-C396-4339-A7B4-AB16775F0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0" y="3867151"/>
            <a:ext cx="8489950" cy="154304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B12781-1603-46FF-B595-7D528357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08.04.2019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8F5D29-7B52-4AAB-A2FE-4822D3B4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 E Steen-Hansen 2019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558AD-F78A-42DB-8CA7-76473C0D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14F4B35-D2F9-48FF-9F2A-267F0ED0C4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1" y="6404041"/>
            <a:ext cx="2036119" cy="269742"/>
          </a:xfrm>
          <a:prstGeom prst="rect">
            <a:avLst/>
          </a:prstGeom>
        </p:spPr>
      </p:pic>
      <p:sp>
        <p:nvSpPr>
          <p:cNvPr id="9" name="TekstSylinder 8"/>
          <p:cNvSpPr txBox="1"/>
          <p:nvPr userDrawn="1"/>
        </p:nvSpPr>
        <p:spPr>
          <a:xfrm>
            <a:off x="9774090" y="6550672"/>
            <a:ext cx="1687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b="1" i="1" dirty="0" smtClean="0">
                <a:solidFill>
                  <a:srgbClr val="003283"/>
                </a:solidFill>
                <a:latin typeface="Calibri" panose="020F0502020204030204" pitchFamily="34" charset="0"/>
              </a:rPr>
              <a:t>Prehospital klinikk</a:t>
            </a:r>
            <a:endParaRPr lang="nb-NO" sz="1000" b="1" i="1" dirty="0">
              <a:solidFill>
                <a:srgbClr val="00328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26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B93CD69-DEE9-422B-94F6-A57C75D42157}"/>
              </a:ext>
            </a:extLst>
          </p:cNvPr>
          <p:cNvSpPr/>
          <p:nvPr userDrawn="1"/>
        </p:nvSpPr>
        <p:spPr>
          <a:xfrm>
            <a:off x="0" y="6235701"/>
            <a:ext cx="1219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8DAC81-462F-48C9-B786-39DBF3C2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2152650"/>
            <a:ext cx="8489950" cy="1714500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D0BA42-C396-4339-A7B4-AB16775F0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0" y="3867151"/>
            <a:ext cx="8489950" cy="154304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B12781-1603-46FF-B595-7D528357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08.04.2019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8F5D29-7B52-4AAB-A2FE-4822D3B4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 E Steen-Hansen 2019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558AD-F78A-42DB-8CA7-76473C0D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14F4B35-D2F9-48FF-9F2A-267F0ED0C4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1" y="6404041"/>
            <a:ext cx="2036119" cy="269742"/>
          </a:xfrm>
          <a:prstGeom prst="rect">
            <a:avLst/>
          </a:prstGeom>
        </p:spPr>
      </p:pic>
      <p:sp>
        <p:nvSpPr>
          <p:cNvPr id="9" name="TekstSylinder 8"/>
          <p:cNvSpPr txBox="1"/>
          <p:nvPr userDrawn="1"/>
        </p:nvSpPr>
        <p:spPr>
          <a:xfrm>
            <a:off x="9774090" y="6550672"/>
            <a:ext cx="1687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b="1" i="1" dirty="0" smtClean="0">
                <a:solidFill>
                  <a:srgbClr val="003283"/>
                </a:solidFill>
                <a:latin typeface="Calibri" panose="020F0502020204030204" pitchFamily="34" charset="0"/>
              </a:rPr>
              <a:t>Prehospital klinikk</a:t>
            </a:r>
            <a:endParaRPr lang="nb-NO" sz="1000" b="1" i="1" dirty="0">
              <a:solidFill>
                <a:srgbClr val="00328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01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B93CD69-DEE9-422B-94F6-A57C75D42157}"/>
              </a:ext>
            </a:extLst>
          </p:cNvPr>
          <p:cNvSpPr/>
          <p:nvPr userDrawn="1"/>
        </p:nvSpPr>
        <p:spPr>
          <a:xfrm>
            <a:off x="0" y="6235701"/>
            <a:ext cx="12192000" cy="622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48DAC81-462F-48C9-B786-39DBF3C21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0" y="2152650"/>
            <a:ext cx="8489950" cy="1714500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D0BA42-C396-4339-A7B4-AB16775F0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0" y="3867151"/>
            <a:ext cx="8489950" cy="154304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B12781-1603-46FF-B595-7D528357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08.04.2019</a:t>
            </a:r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38F5D29-7B52-4AAB-A2FE-4822D3B4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 E Steen-Hansen 2019</a:t>
            </a: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558AD-F78A-42DB-8CA7-76473C0D1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14F4B35-D2F9-48FF-9F2A-267F0ED0C4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1" y="6404041"/>
            <a:ext cx="2036119" cy="269742"/>
          </a:xfrm>
          <a:prstGeom prst="rect">
            <a:avLst/>
          </a:prstGeom>
        </p:spPr>
      </p:pic>
      <p:sp>
        <p:nvSpPr>
          <p:cNvPr id="9" name="TekstSylinder 8"/>
          <p:cNvSpPr txBox="1"/>
          <p:nvPr userDrawn="1"/>
        </p:nvSpPr>
        <p:spPr>
          <a:xfrm>
            <a:off x="9774090" y="6550672"/>
            <a:ext cx="1687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b="1" i="1" dirty="0" smtClean="0">
                <a:solidFill>
                  <a:srgbClr val="003283"/>
                </a:solidFill>
                <a:latin typeface="Calibri" panose="020F0502020204030204" pitchFamily="34" charset="0"/>
              </a:rPr>
              <a:t>Prehospital klinikk</a:t>
            </a:r>
            <a:endParaRPr lang="nb-NO" sz="1000" b="1" i="1" dirty="0">
              <a:solidFill>
                <a:srgbClr val="00328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45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14F4B35-D2F9-48FF-9F2A-267F0ED0C4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1" y="6404041"/>
            <a:ext cx="2036119" cy="269742"/>
          </a:xfrm>
          <a:prstGeom prst="rect">
            <a:avLst/>
          </a:prstGeom>
        </p:spPr>
      </p:pic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70817D64-FBBB-4F41-AB49-3FFFCBCBC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08.04.2019</a:t>
            </a:r>
            <a:endParaRPr lang="nb-NO" dirty="0"/>
          </a:p>
        </p:txBody>
      </p:sp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F96346C3-132A-4BCF-962D-A3A8809F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 E Steen-Hansen 2019</a:t>
            </a:r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214AF98F-F81D-4E23-845A-C3BF50D5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B75F1FA-9D1A-44FC-BEF7-89C3DF238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26615" y="5023088"/>
            <a:ext cx="8489950" cy="1543049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2" name="Tittel 11">
            <a:extLst>
              <a:ext uri="{FF2B5EF4-FFF2-40B4-BE49-F238E27FC236}">
                <a16:creationId xmlns:a16="http://schemas.microsoft.com/office/drawing/2014/main" id="{14CEA986-C62F-43C2-B577-27E868182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6615" y="3308587"/>
            <a:ext cx="8489950" cy="171450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90641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90B565-7BF9-4917-B2EB-D4F356827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9EE8DF1-0A6C-48E9-AF6B-E517931E1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3681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74BDB87-0C3E-4DF3-B851-696F7DC8E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3681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983C0A6-EAEC-48EE-BD2B-FF499929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08.04.2019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C045679-37D1-4727-A602-37D33B34E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 E Steen-Hansen 2019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E81B9D9-3184-4D57-AD03-AF51AB5D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87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66485F-BCE4-491C-850F-7D726863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10515600" cy="90725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E5B3F75-518F-4EA6-A8A1-0486509E4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23205"/>
            <a:ext cx="6172200" cy="43378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63D1432-2723-4B33-963B-322B58D70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3206"/>
            <a:ext cx="3932237" cy="43561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E43BAC9-2949-4109-925E-ECB59A67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08.04.2019</a:t>
            </a:r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28675B62-0DF8-475A-8FE3-46F52FC6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 E Steen-Hansen 2019</a:t>
            </a: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4EB82D6-C113-45BE-9EB9-1BE55A8A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2103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2291919-115B-437A-A38B-AFDCE7D2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D9CBA94-6024-4564-8673-AAC0BC422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5368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Rediger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B082BAD-DC75-4E46-880A-189B8AB10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860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003283"/>
                </a:solidFill>
              </a:defRPr>
            </a:lvl1pPr>
          </a:lstStyle>
          <a:p>
            <a:r>
              <a:rPr lang="nb-NO" smtClean="0"/>
              <a:t>08.04.2019</a:t>
            </a: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CDB94D7-D02D-4A1F-B995-226F4D2C6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7681" y="6356350"/>
            <a:ext cx="4868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3283"/>
                </a:solidFill>
              </a:defRPr>
            </a:lvl1pPr>
          </a:lstStyle>
          <a:p>
            <a:r>
              <a:rPr lang="nb-NO" dirty="0" smtClean="0"/>
              <a:t>J E Steen-Hansen 2023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6CD985-B341-4C2B-8F70-4C02F418A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04831" y="6356350"/>
            <a:ext cx="9439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3283"/>
                </a:solidFill>
              </a:defRPr>
            </a:lvl1pPr>
          </a:lstStyle>
          <a:p>
            <a:fld id="{3562C5FD-3CAB-485B-B139-47B7989B2DB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96395D2-3F7C-452E-BF80-64B524FB90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681" y="6404041"/>
            <a:ext cx="2036119" cy="269742"/>
          </a:xfrm>
          <a:prstGeom prst="rect">
            <a:avLst/>
          </a:prstGeom>
        </p:spPr>
      </p:pic>
      <p:sp>
        <p:nvSpPr>
          <p:cNvPr id="9" name="TekstSylinder 8"/>
          <p:cNvSpPr txBox="1"/>
          <p:nvPr userDrawn="1"/>
        </p:nvSpPr>
        <p:spPr>
          <a:xfrm>
            <a:off x="9774090" y="6550672"/>
            <a:ext cx="1687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b="1" i="1" dirty="0" smtClean="0">
                <a:solidFill>
                  <a:srgbClr val="003283"/>
                </a:solidFill>
                <a:latin typeface="Calibri" panose="020F0502020204030204" pitchFamily="34" charset="0"/>
              </a:rPr>
              <a:t>Prehospital klinikk</a:t>
            </a:r>
            <a:endParaRPr lang="nb-NO" sz="1000" b="1" i="1" dirty="0">
              <a:solidFill>
                <a:srgbClr val="003283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8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9" r:id="rId5"/>
    <p:sldLayoutId id="2147483660" r:id="rId6"/>
    <p:sldLayoutId id="2147483661" r:id="rId7"/>
    <p:sldLayoutId id="2147483652" r:id="rId8"/>
    <p:sldLayoutId id="2147483657" r:id="rId9"/>
    <p:sldLayoutId id="2147483662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283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283"/>
        </a:buClr>
        <a:buSzPct val="11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A4B6"/>
        </a:buClr>
        <a:buSzPct val="11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73489"/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2C256"/>
        </a:buClr>
        <a:buSzPct val="11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BB1E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A84AF6-FF8F-42C4-B66A-31934B693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3957"/>
            <a:ext cx="9144000" cy="2502243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Hensikt med -</a:t>
            </a:r>
            <a:br>
              <a:rPr lang="nb-NO" dirty="0" smtClean="0"/>
            </a:br>
            <a:r>
              <a:rPr lang="nb-NO" dirty="0" smtClean="0"/>
              <a:t>Bruk av -</a:t>
            </a:r>
            <a:br>
              <a:rPr lang="nb-NO" dirty="0" smtClean="0"/>
            </a:br>
            <a:r>
              <a:rPr lang="nb-NO" dirty="0" smtClean="0"/>
              <a:t>Egenkontroll av -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786" y="1191652"/>
            <a:ext cx="4304149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Hensikt med Startalgoritme 113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dirty="0" smtClean="0"/>
              <a:t>Agere </a:t>
            </a:r>
            <a:r>
              <a:rPr lang="nb-NO" u="sng" dirty="0" smtClean="0"/>
              <a:t>svært raskt </a:t>
            </a:r>
            <a:r>
              <a:rPr lang="nb-NO" dirty="0" smtClean="0"/>
              <a:t>på Kritiske hendelser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nb-NO" dirty="0" smtClean="0"/>
              <a:t>Minst mulig tid til første brystkompresjon</a:t>
            </a:r>
          </a:p>
          <a:p>
            <a:pPr marL="971550" lvl="1" indent="-514350">
              <a:buFont typeface="+mj-lt"/>
              <a:buAutoNum type="alphaLcPeriod"/>
            </a:pPr>
            <a:r>
              <a:rPr lang="nb-NO" dirty="0" smtClean="0"/>
              <a:t>Minst mulig tid til varsling av nærmeste ambulanse</a:t>
            </a:r>
          </a:p>
          <a:p>
            <a:pPr marL="971550" lvl="1" indent="-514350">
              <a:buFont typeface="+mj-lt"/>
              <a:buAutoNum type="alphaLcPeriod"/>
            </a:pPr>
            <a:r>
              <a:rPr lang="nb-NO" dirty="0" smtClean="0"/>
              <a:t>Minst mulig tid til Duo-, Trippel- og SAR-varsling</a:t>
            </a:r>
            <a:br>
              <a:rPr lang="nb-NO" dirty="0" smtClean="0"/>
            </a:br>
            <a:endParaRPr lang="nb-NO" dirty="0" smtClean="0"/>
          </a:p>
          <a:p>
            <a:pPr marL="514350" indent="-514350">
              <a:buFont typeface="+mj-lt"/>
              <a:buAutoNum type="arabicPeriod"/>
            </a:pPr>
            <a:r>
              <a:rPr lang="nb-NO" dirty="0" smtClean="0"/>
              <a:t>Benytte </a:t>
            </a:r>
            <a:r>
              <a:rPr lang="nb-NO" u="sng" dirty="0" smtClean="0"/>
              <a:t>mer tid</a:t>
            </a:r>
            <a:r>
              <a:rPr lang="nb-NO" dirty="0" smtClean="0"/>
              <a:t> før du beslutter første tiltak </a:t>
            </a:r>
            <a:r>
              <a:rPr lang="nb-NO" u="sng" dirty="0" smtClean="0"/>
              <a:t>i Ikke-kritiske </a:t>
            </a:r>
            <a:r>
              <a:rPr lang="nb-NO" dirty="0" smtClean="0"/>
              <a:t>hendelser</a:t>
            </a:r>
          </a:p>
          <a:p>
            <a:pPr marL="971550" lvl="1" indent="-514350">
              <a:buFont typeface="+mj-lt"/>
              <a:buAutoNum type="alphaLcPeriod"/>
            </a:pPr>
            <a:r>
              <a:rPr lang="nb-NO" dirty="0" smtClean="0"/>
              <a:t>For å </a:t>
            </a:r>
            <a:r>
              <a:rPr lang="nb-NO" u="sng" dirty="0" smtClean="0"/>
              <a:t>øke egen presisjon</a:t>
            </a:r>
            <a:r>
              <a:rPr lang="nb-NO" dirty="0" smtClean="0"/>
              <a:t> i </a:t>
            </a:r>
            <a:r>
              <a:rPr lang="nb-NO" dirty="0" err="1" smtClean="0"/>
              <a:t>hht</a:t>
            </a:r>
            <a:r>
              <a:rPr lang="nb-NO" dirty="0" smtClean="0"/>
              <a:t> Indeks, og egen medisinsk fagkunnskap</a:t>
            </a:r>
          </a:p>
          <a:p>
            <a:pPr marL="971550" lvl="1" indent="-514350">
              <a:buFont typeface="+mj-lt"/>
              <a:buAutoNum type="alphaLcPeriod"/>
            </a:pPr>
            <a:r>
              <a:rPr lang="nb-NO" dirty="0" smtClean="0"/>
              <a:t>For å kunne </a:t>
            </a:r>
            <a:r>
              <a:rPr lang="nb-NO" u="sng" dirty="0" smtClean="0"/>
              <a:t>rådføre deg med kolleger </a:t>
            </a:r>
            <a:r>
              <a:rPr lang="nb-NO" dirty="0" smtClean="0"/>
              <a:t>med mer medisinsk kompetanse</a:t>
            </a:r>
          </a:p>
          <a:p>
            <a:pPr marL="971550" lvl="1" indent="-514350">
              <a:buFont typeface="+mj-lt"/>
              <a:buAutoNum type="alphaLcPeriod"/>
            </a:pPr>
            <a:r>
              <a:rPr lang="nb-NO" dirty="0" smtClean="0"/>
              <a:t>For å kunne </a:t>
            </a:r>
            <a:r>
              <a:rPr lang="nb-NO" u="sng" dirty="0" smtClean="0"/>
              <a:t>rådføre deg med vaktleger </a:t>
            </a:r>
            <a:r>
              <a:rPr lang="nb-NO" dirty="0" smtClean="0"/>
              <a:t>innen alle spesialiteter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67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08.04.2019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 E Steen-Hansen 2023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3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454" y="87086"/>
            <a:ext cx="7615033" cy="67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4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579" y="468774"/>
            <a:ext cx="4004841" cy="5920451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Ellipse 5"/>
          <p:cNvSpPr/>
          <p:nvPr/>
        </p:nvSpPr>
        <p:spPr>
          <a:xfrm>
            <a:off x="4093579" y="1292088"/>
            <a:ext cx="2675955" cy="1013789"/>
          </a:xfrm>
          <a:prstGeom prst="ellipse">
            <a:avLst/>
          </a:prstGeom>
          <a:noFill/>
          <a:ln w="57150">
            <a:solidFill>
              <a:srgbClr val="EE0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/>
          <p:cNvSpPr/>
          <p:nvPr/>
        </p:nvSpPr>
        <p:spPr>
          <a:xfrm>
            <a:off x="3908048" y="4154556"/>
            <a:ext cx="2900256" cy="2234669"/>
          </a:xfrm>
          <a:prstGeom prst="ellipse">
            <a:avLst/>
          </a:prstGeom>
          <a:noFill/>
          <a:ln w="57150">
            <a:solidFill>
              <a:srgbClr val="EE0C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/>
          <p:cNvSpPr/>
          <p:nvPr/>
        </p:nvSpPr>
        <p:spPr>
          <a:xfrm>
            <a:off x="805068" y="1530627"/>
            <a:ext cx="2900256" cy="2874085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b="1" dirty="0" smtClean="0">
                <a:solidFill>
                  <a:srgbClr val="FF0000"/>
                </a:solidFill>
              </a:rPr>
              <a:t>Kritiske Røde</a:t>
            </a:r>
            <a:endParaRPr lang="nb-NO" sz="3200" b="1" dirty="0">
              <a:solidFill>
                <a:srgbClr val="FF0000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8486675" y="1279653"/>
            <a:ext cx="2900256" cy="2874904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 smtClean="0">
                <a:solidFill>
                  <a:schemeClr val="tx1"/>
                </a:solidFill>
              </a:rPr>
              <a:t>Ikke Kritisk:</a:t>
            </a:r>
          </a:p>
          <a:p>
            <a:pPr algn="ctr"/>
            <a:r>
              <a:rPr lang="nb-NO" sz="2800" b="1" dirty="0" smtClean="0">
                <a:solidFill>
                  <a:srgbClr val="FF0000"/>
                </a:solidFill>
              </a:rPr>
              <a:t>Øvrige Røde</a:t>
            </a:r>
          </a:p>
          <a:p>
            <a:pPr algn="ctr"/>
            <a:r>
              <a:rPr lang="nb-NO" sz="2800" b="1" dirty="0" smtClean="0">
                <a:solidFill>
                  <a:schemeClr val="accent4"/>
                </a:solidFill>
              </a:rPr>
              <a:t>Gule</a:t>
            </a:r>
          </a:p>
          <a:p>
            <a:pPr algn="ctr"/>
            <a:r>
              <a:rPr lang="nb-NO" sz="2800" b="1" dirty="0" smtClean="0">
                <a:solidFill>
                  <a:srgbClr val="00B050"/>
                </a:solidFill>
              </a:rPr>
              <a:t>Grønne</a:t>
            </a:r>
            <a:endParaRPr lang="nb-NO" sz="2800" b="1" dirty="0">
              <a:solidFill>
                <a:srgbClr val="00B05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6842420" y="1279653"/>
            <a:ext cx="1256000" cy="83738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/>
          <p:cNvSpPr/>
          <p:nvPr/>
        </p:nvSpPr>
        <p:spPr>
          <a:xfrm>
            <a:off x="6915306" y="4154556"/>
            <a:ext cx="1256000" cy="258417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10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2382414" y="303972"/>
            <a:ext cx="7685590" cy="968237"/>
          </a:xfrm>
        </p:spPr>
        <p:txBody>
          <a:bodyPr/>
          <a:lstStyle/>
          <a:p>
            <a:pPr algn="ctr"/>
            <a:r>
              <a:rPr lang="nb-NO" dirty="0" smtClean="0"/>
              <a:t>Det Kritiske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6A237-D1BE-442E-AFF9-2417E921A937}" type="datetime1">
              <a:rPr lang="nb-NO" smtClean="0"/>
              <a:t>28.12.2023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149E-D475-4E3D-9631-7DB182C0988D}" type="slidenum">
              <a:rPr lang="nb-NO" smtClean="0"/>
              <a:t>5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414" y="1554343"/>
            <a:ext cx="7685590" cy="432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2558143" y="211466"/>
            <a:ext cx="6857127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Kritisk  rød utelukket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B1EA8-A22D-47CA-B5B4-50E3E27572E2}" type="datetime1">
              <a:rPr lang="nb-NO" smtClean="0"/>
              <a:t>28.12.2023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149E-D475-4E3D-9631-7DB182C0988D}" type="slidenum">
              <a:rPr lang="nb-NO" smtClean="0"/>
              <a:t>6</a:t>
            </a:fld>
            <a:endParaRPr lang="nb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879" y="1068716"/>
            <a:ext cx="4998926" cy="5652759"/>
          </a:xfrm>
          <a:prstGeom prst="rect">
            <a:avLst/>
          </a:prstGeom>
        </p:spPr>
      </p:pic>
      <p:sp>
        <p:nvSpPr>
          <p:cNvPr id="9" name="Avrundet rektangel 8"/>
          <p:cNvSpPr/>
          <p:nvPr/>
        </p:nvSpPr>
        <p:spPr>
          <a:xfrm>
            <a:off x="8445377" y="1040771"/>
            <a:ext cx="969893" cy="5652759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B050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Avrundet rektangel 9"/>
          <p:cNvSpPr/>
          <p:nvPr/>
        </p:nvSpPr>
        <p:spPr>
          <a:xfrm>
            <a:off x="2478985" y="1040771"/>
            <a:ext cx="969893" cy="5652759"/>
          </a:xfrm>
          <a:prstGeom prst="roundRect">
            <a:avLst/>
          </a:prstGeom>
          <a:gradFill flip="none" rotWithShape="1">
            <a:gsLst>
              <a:gs pos="0">
                <a:srgbClr val="FF0000"/>
              </a:gs>
              <a:gs pos="50000">
                <a:srgbClr val="FFFF00"/>
              </a:gs>
              <a:gs pos="100000">
                <a:srgbClr val="00B050"/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94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/>
          <p:cNvSpPr>
            <a:spLocks noGrp="1"/>
          </p:cNvSpPr>
          <p:nvPr>
            <p:ph type="title"/>
          </p:nvPr>
        </p:nvSpPr>
        <p:spPr>
          <a:xfrm>
            <a:off x="838200" y="365125"/>
            <a:ext cx="2573740" cy="5514181"/>
          </a:xfrm>
        </p:spPr>
        <p:txBody>
          <a:bodyPr/>
          <a:lstStyle/>
          <a:p>
            <a:r>
              <a:rPr lang="nb-NO" dirty="0" smtClean="0"/>
              <a:t>Egen-kontroll</a:t>
            </a:r>
            <a:endParaRPr lang="nb-NO" dirty="0"/>
          </a:p>
        </p:txBody>
      </p:sp>
      <p:sp>
        <p:nvSpPr>
          <p:cNvPr id="12" name="Plassholder for innhold 11"/>
          <p:cNvSpPr>
            <a:spLocks noGrp="1"/>
          </p:cNvSpPr>
          <p:nvPr>
            <p:ph idx="1"/>
          </p:nvPr>
        </p:nvSpPr>
        <p:spPr>
          <a:xfrm>
            <a:off x="838200" y="1825625"/>
            <a:ext cx="2751161" cy="4053681"/>
          </a:xfrm>
        </p:spPr>
        <p:txBody>
          <a:bodyPr>
            <a:normAutofit lnSpcReduction="10000"/>
          </a:bodyPr>
          <a:lstStyle/>
          <a:p>
            <a:r>
              <a:rPr lang="nb-NO" dirty="0" smtClean="0"/>
              <a:t>Se på egne data. Noter ned dine egne data i løpet av året, og sammenlikne dem.</a:t>
            </a:r>
          </a:p>
          <a:p>
            <a:r>
              <a:rPr lang="nb-NO" dirty="0" smtClean="0"/>
              <a:t>Sammenlign også med snitt for alle operatører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smtClean="0"/>
              <a:t>08.04.2019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J E Steen-Hansen 2019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2C5FD-3CAB-485B-B139-47B7989B2DB2}" type="slidenum">
              <a:rPr lang="nb-NO" smtClean="0"/>
              <a:t>7</a:t>
            </a:fld>
            <a:endParaRPr lang="nb-NO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692" y="0"/>
            <a:ext cx="8169348" cy="680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6141493" y="365126"/>
            <a:ext cx="5212306" cy="983456"/>
          </a:xfrm>
        </p:spPr>
        <p:txBody>
          <a:bodyPr/>
          <a:lstStyle/>
          <a:p>
            <a:r>
              <a:rPr lang="nb-NO" dirty="0" smtClean="0">
                <a:solidFill>
                  <a:srgbClr val="00B050"/>
                </a:solidFill>
              </a:rPr>
              <a:t>Ønsket utvikling</a:t>
            </a:r>
            <a:endParaRPr lang="nb-NO" dirty="0">
              <a:solidFill>
                <a:srgbClr val="00B050"/>
              </a:solidFill>
            </a:endParaRPr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6141493" y="1348583"/>
            <a:ext cx="5212306" cy="4530724"/>
          </a:xfrm>
        </p:spPr>
        <p:txBody>
          <a:bodyPr/>
          <a:lstStyle/>
          <a:p>
            <a:r>
              <a:rPr lang="nb-NO" dirty="0" smtClean="0">
                <a:solidFill>
                  <a:srgbClr val="00B050"/>
                </a:solidFill>
              </a:rPr>
              <a:t>Reduser tid for Kritisk Rød</a:t>
            </a:r>
          </a:p>
          <a:p>
            <a:r>
              <a:rPr lang="nb-NO" dirty="0" smtClean="0">
                <a:solidFill>
                  <a:srgbClr val="00B050"/>
                </a:solidFill>
              </a:rPr>
              <a:t>Øk tid for Øvrige Røde</a:t>
            </a:r>
            <a:endParaRPr lang="nb-NO" dirty="0">
              <a:solidFill>
                <a:srgbClr val="00B050"/>
              </a:solidFill>
            </a:endParaRP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430F-8842-4158-9B6F-E82E3F9C4273}" type="datetime1">
              <a:rPr lang="nb-NO" smtClean="0"/>
              <a:t>28.12.2023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5149E-D475-4E3D-9631-7DB182C0988D}" type="slidenum">
              <a:rPr lang="nb-NO" smtClean="0"/>
              <a:t>8</a:t>
            </a:fld>
            <a:endParaRPr lang="nb-NO"/>
          </a:p>
        </p:txBody>
      </p:sp>
      <p:pic>
        <p:nvPicPr>
          <p:cNvPr id="2050" name="Bild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8" t="36643" r="79340" b="17016"/>
          <a:stretch/>
        </p:blipFill>
        <p:spPr bwMode="auto">
          <a:xfrm>
            <a:off x="-327546" y="-307122"/>
            <a:ext cx="6506912" cy="74994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l ned 6"/>
          <p:cNvSpPr/>
          <p:nvPr/>
        </p:nvSpPr>
        <p:spPr>
          <a:xfrm>
            <a:off x="2209516" y="2555913"/>
            <a:ext cx="307838" cy="310304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l ned 8"/>
          <p:cNvSpPr/>
          <p:nvPr/>
        </p:nvSpPr>
        <p:spPr>
          <a:xfrm rot="10800000">
            <a:off x="2209516" y="2956197"/>
            <a:ext cx="307838" cy="31030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445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 lnSpcReduction="10000"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ensikt - bruk - og egenkontrollb Startalgoritme 113" id="{1482F91B-C60C-4204-B1E4-71EE3B37E160}" vid="{D4D3EF22-547D-4549-92D6-594E8179806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</TotalTime>
  <Words>161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Office-tema</vt:lpstr>
      <vt:lpstr>Hensikt med - Bruk av - Egenkontroll av -</vt:lpstr>
      <vt:lpstr>Hensikt med Startalgoritme 113</vt:lpstr>
      <vt:lpstr>PowerPoint-presentasjon</vt:lpstr>
      <vt:lpstr>PowerPoint-presentasjon</vt:lpstr>
      <vt:lpstr>Det Kritiske</vt:lpstr>
      <vt:lpstr>Kritisk  rød utelukket</vt:lpstr>
      <vt:lpstr>Egen-kontroll</vt:lpstr>
      <vt:lpstr>Ønsket utvikling</vt:lpstr>
    </vt:vector>
  </TitlesOfParts>
  <Company>Helse Sør-Øst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Jon E Steen-Hansen</dc:creator>
  <cp:lastModifiedBy>Randi Holmar-Ellefsen</cp:lastModifiedBy>
  <cp:revision>9</cp:revision>
  <dcterms:created xsi:type="dcterms:W3CDTF">2023-11-11T09:57:02Z</dcterms:created>
  <dcterms:modified xsi:type="dcterms:W3CDTF">2023-12-28T08:42:25Z</dcterms:modified>
</cp:coreProperties>
</file>