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6"/>
  </p:notesMasterIdLst>
  <p:sldIdLst>
    <p:sldId id="270" r:id="rId2"/>
    <p:sldId id="268" r:id="rId3"/>
    <p:sldId id="326" r:id="rId4"/>
    <p:sldId id="321" r:id="rId5"/>
    <p:sldId id="297" r:id="rId6"/>
    <p:sldId id="323" r:id="rId7"/>
    <p:sldId id="324" r:id="rId8"/>
    <p:sldId id="325" r:id="rId9"/>
    <p:sldId id="327" r:id="rId10"/>
    <p:sldId id="328" r:id="rId11"/>
    <p:sldId id="305" r:id="rId12"/>
    <p:sldId id="304" r:id="rId13"/>
    <p:sldId id="329" r:id="rId14"/>
    <p:sldId id="330" r:id="rId15"/>
  </p:sldIdLst>
  <p:sldSz cx="12192000" cy="6858000"/>
  <p:notesSz cx="6724650" cy="97742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iddels stil 4 – uthev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80221" autoAdjust="0"/>
  </p:normalViewPr>
  <p:slideViewPr>
    <p:cSldViewPr snapToGrid="0">
      <p:cViewPr varScale="1">
        <p:scale>
          <a:sx n="105" d="100"/>
          <a:sy n="105" d="100"/>
        </p:scale>
        <p:origin x="816" y="108"/>
      </p:cViewPr>
      <p:guideLst/>
    </p:cSldViewPr>
  </p:slideViewPr>
  <p:notesTextViewPr>
    <p:cViewPr>
      <p:scale>
        <a:sx n="1" d="1"/>
        <a:sy n="1" d="1"/>
      </p:scale>
      <p:origin x="0" y="0"/>
    </p:cViewPr>
  </p:notesTextViewPr>
  <p:sorterViewPr>
    <p:cViewPr>
      <p:scale>
        <a:sx n="60" d="100"/>
        <a:sy n="60" d="100"/>
      </p:scale>
      <p:origin x="0" y="-632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4015" cy="490409"/>
          </a:xfrm>
          <a:prstGeom prst="rect">
            <a:avLst/>
          </a:prstGeom>
        </p:spPr>
        <p:txBody>
          <a:bodyPr vert="horz" lIns="91861" tIns="45930" rIns="91861" bIns="45930" rtlCol="0"/>
          <a:lstStyle>
            <a:lvl1pPr algn="l">
              <a:defRPr sz="1200"/>
            </a:lvl1pPr>
          </a:lstStyle>
          <a:p>
            <a:endParaRPr lang="nb-NO"/>
          </a:p>
        </p:txBody>
      </p:sp>
      <p:sp>
        <p:nvSpPr>
          <p:cNvPr id="3" name="Plassholder for dato 2"/>
          <p:cNvSpPr>
            <a:spLocks noGrp="1"/>
          </p:cNvSpPr>
          <p:nvPr>
            <p:ph type="dt" idx="1"/>
          </p:nvPr>
        </p:nvSpPr>
        <p:spPr>
          <a:xfrm>
            <a:off x="3809079" y="0"/>
            <a:ext cx="2914015" cy="490409"/>
          </a:xfrm>
          <a:prstGeom prst="rect">
            <a:avLst/>
          </a:prstGeom>
        </p:spPr>
        <p:txBody>
          <a:bodyPr vert="horz" lIns="91861" tIns="45930" rIns="91861" bIns="45930" rtlCol="0"/>
          <a:lstStyle>
            <a:lvl1pPr algn="r">
              <a:defRPr sz="1200"/>
            </a:lvl1pPr>
          </a:lstStyle>
          <a:p>
            <a:fld id="{9F6D26E3-73CB-4CCE-B13A-01175CD7A528}" type="datetimeFigureOut">
              <a:rPr lang="nb-NO" smtClean="0"/>
              <a:t>06.11.2023</a:t>
            </a:fld>
            <a:endParaRPr lang="nb-NO"/>
          </a:p>
        </p:txBody>
      </p:sp>
      <p:sp>
        <p:nvSpPr>
          <p:cNvPr id="4" name="Plassholder for lysbilde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861" tIns="45930" rIns="91861" bIns="45930" rtlCol="0" anchor="ctr"/>
          <a:lstStyle/>
          <a:p>
            <a:endParaRPr lang="nb-NO"/>
          </a:p>
        </p:txBody>
      </p:sp>
      <p:sp>
        <p:nvSpPr>
          <p:cNvPr id="5" name="Plassholder for notater 4"/>
          <p:cNvSpPr>
            <a:spLocks noGrp="1"/>
          </p:cNvSpPr>
          <p:nvPr>
            <p:ph type="body" sz="quarter" idx="3"/>
          </p:nvPr>
        </p:nvSpPr>
        <p:spPr>
          <a:xfrm>
            <a:off x="672465" y="4703852"/>
            <a:ext cx="5379720" cy="3848606"/>
          </a:xfrm>
          <a:prstGeom prst="rect">
            <a:avLst/>
          </a:prstGeom>
        </p:spPr>
        <p:txBody>
          <a:bodyPr vert="horz" lIns="91861" tIns="45930" rIns="91861" bIns="4593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283831"/>
            <a:ext cx="2914015" cy="490408"/>
          </a:xfrm>
          <a:prstGeom prst="rect">
            <a:avLst/>
          </a:prstGeom>
        </p:spPr>
        <p:txBody>
          <a:bodyPr vert="horz" lIns="91861" tIns="45930" rIns="91861" bIns="4593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09079" y="9283831"/>
            <a:ext cx="2914015" cy="490408"/>
          </a:xfrm>
          <a:prstGeom prst="rect">
            <a:avLst/>
          </a:prstGeom>
        </p:spPr>
        <p:txBody>
          <a:bodyPr vert="horz" lIns="91861" tIns="45930" rIns="91861" bIns="45930" rtlCol="0" anchor="b"/>
          <a:lstStyle>
            <a:lvl1pPr algn="r">
              <a:defRPr sz="1200"/>
            </a:lvl1pPr>
          </a:lstStyle>
          <a:p>
            <a:fld id="{220F804C-E307-4FE4-A7FE-321749E1BBC5}" type="slidenum">
              <a:rPr lang="nb-NO" smtClean="0"/>
              <a:t>‹#›</a:t>
            </a:fld>
            <a:endParaRPr lang="nb-NO"/>
          </a:p>
        </p:txBody>
      </p:sp>
    </p:spTree>
    <p:extLst>
      <p:ext uri="{BB962C8B-B14F-4D97-AF65-F5344CB8AC3E}">
        <p14:creationId xmlns:p14="http://schemas.microsoft.com/office/powerpoint/2010/main" val="106962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20F804C-E307-4FE4-A7FE-321749E1BBC5}" type="slidenum">
              <a:rPr lang="nb-NO" smtClean="0"/>
              <a:t>1</a:t>
            </a:fld>
            <a:endParaRPr lang="nb-NO"/>
          </a:p>
        </p:txBody>
      </p:sp>
    </p:spTree>
    <p:extLst>
      <p:ext uri="{BB962C8B-B14F-4D97-AF65-F5344CB8AC3E}">
        <p14:creationId xmlns:p14="http://schemas.microsoft.com/office/powerpoint/2010/main" val="2870117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10</a:t>
            </a:fld>
            <a:endParaRPr lang="nb-NO"/>
          </a:p>
        </p:txBody>
      </p:sp>
    </p:spTree>
    <p:extLst>
      <p:ext uri="{BB962C8B-B14F-4D97-AF65-F5344CB8AC3E}">
        <p14:creationId xmlns:p14="http://schemas.microsoft.com/office/powerpoint/2010/main" val="3737846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20F804C-E307-4FE4-A7FE-321749E1BBC5}" type="slidenum">
              <a:rPr lang="nb-NO" smtClean="0"/>
              <a:t>11</a:t>
            </a:fld>
            <a:endParaRPr lang="nb-NO"/>
          </a:p>
        </p:txBody>
      </p:sp>
    </p:spTree>
    <p:extLst>
      <p:ext uri="{BB962C8B-B14F-4D97-AF65-F5344CB8AC3E}">
        <p14:creationId xmlns:p14="http://schemas.microsoft.com/office/powerpoint/2010/main" val="1239313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Dette gjør det også enklere for RK å si det i ut-alarmering</a:t>
            </a:r>
            <a:r>
              <a:rPr lang="nb-NO" baseline="0" dirty="0" smtClean="0"/>
              <a:t> av ambulanse!</a:t>
            </a:r>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12</a:t>
            </a:fld>
            <a:endParaRPr lang="nb-NO"/>
          </a:p>
        </p:txBody>
      </p:sp>
    </p:spTree>
    <p:extLst>
      <p:ext uri="{BB962C8B-B14F-4D97-AF65-F5344CB8AC3E}">
        <p14:creationId xmlns:p14="http://schemas.microsoft.com/office/powerpoint/2010/main" val="1906634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13</a:t>
            </a:fld>
            <a:endParaRPr lang="nb-NO"/>
          </a:p>
        </p:txBody>
      </p:sp>
    </p:spTree>
    <p:extLst>
      <p:ext uri="{BB962C8B-B14F-4D97-AF65-F5344CB8AC3E}">
        <p14:creationId xmlns:p14="http://schemas.microsoft.com/office/powerpoint/2010/main" val="4060067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14</a:t>
            </a:fld>
            <a:endParaRPr lang="nb-NO"/>
          </a:p>
        </p:txBody>
      </p:sp>
    </p:spTree>
    <p:extLst>
      <p:ext uri="{BB962C8B-B14F-4D97-AF65-F5344CB8AC3E}">
        <p14:creationId xmlns:p14="http://schemas.microsoft.com/office/powerpoint/2010/main" val="20869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dirty="0"/>
          </a:p>
        </p:txBody>
      </p:sp>
      <p:sp>
        <p:nvSpPr>
          <p:cNvPr id="4" name="Plassholder for lysbildenummer 3"/>
          <p:cNvSpPr>
            <a:spLocks noGrp="1"/>
          </p:cNvSpPr>
          <p:nvPr>
            <p:ph type="sldNum" sz="quarter" idx="10"/>
          </p:nvPr>
        </p:nvSpPr>
        <p:spPr/>
        <p:txBody>
          <a:bodyPr/>
          <a:lstStyle/>
          <a:p>
            <a:fld id="{220F804C-E307-4FE4-A7FE-321749E1BBC5}" type="slidenum">
              <a:rPr lang="nb-NO" smtClean="0"/>
              <a:t>2</a:t>
            </a:fld>
            <a:endParaRPr lang="nb-NO"/>
          </a:p>
        </p:txBody>
      </p:sp>
    </p:spTree>
    <p:extLst>
      <p:ext uri="{BB962C8B-B14F-4D97-AF65-F5344CB8AC3E}">
        <p14:creationId xmlns:p14="http://schemas.microsoft.com/office/powerpoint/2010/main" val="395089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dirty="0"/>
          </a:p>
        </p:txBody>
      </p:sp>
      <p:sp>
        <p:nvSpPr>
          <p:cNvPr id="4" name="Plassholder for lysbildenummer 3"/>
          <p:cNvSpPr>
            <a:spLocks noGrp="1"/>
          </p:cNvSpPr>
          <p:nvPr>
            <p:ph type="sldNum" sz="quarter" idx="10"/>
          </p:nvPr>
        </p:nvSpPr>
        <p:spPr/>
        <p:txBody>
          <a:bodyPr/>
          <a:lstStyle/>
          <a:p>
            <a:fld id="{220F804C-E307-4FE4-A7FE-321749E1BBC5}" type="slidenum">
              <a:rPr lang="nb-NO" smtClean="0"/>
              <a:t>3</a:t>
            </a:fld>
            <a:endParaRPr lang="nb-NO"/>
          </a:p>
        </p:txBody>
      </p:sp>
    </p:spTree>
    <p:extLst>
      <p:ext uri="{BB962C8B-B14F-4D97-AF65-F5344CB8AC3E}">
        <p14:creationId xmlns:p14="http://schemas.microsoft.com/office/powerpoint/2010/main" val="130791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Jeg spurte om å ringe hjemmesykepleie</a:t>
            </a:r>
            <a:r>
              <a:rPr lang="nb-NO" baseline="0" dirty="0" smtClean="0"/>
              <a:t> for å kvalitetssikre riktig hastegrad </a:t>
            </a:r>
            <a:r>
              <a:rPr lang="nb-NO" baseline="0" dirty="0" err="1" smtClean="0"/>
              <a:t>mht</a:t>
            </a:r>
            <a:r>
              <a:rPr lang="nb-NO" baseline="0" dirty="0" smtClean="0"/>
              <a:t> metning. Det var ikke mulig.</a:t>
            </a:r>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4</a:t>
            </a:fld>
            <a:endParaRPr lang="nb-NO"/>
          </a:p>
        </p:txBody>
      </p:sp>
    </p:spTree>
    <p:extLst>
      <p:ext uri="{BB962C8B-B14F-4D97-AF65-F5344CB8AC3E}">
        <p14:creationId xmlns:p14="http://schemas.microsoft.com/office/powerpoint/2010/main" val="2865375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5</a:t>
            </a:fld>
            <a:endParaRPr lang="nb-NO"/>
          </a:p>
        </p:txBody>
      </p:sp>
    </p:spTree>
    <p:extLst>
      <p:ext uri="{BB962C8B-B14F-4D97-AF65-F5344CB8AC3E}">
        <p14:creationId xmlns:p14="http://schemas.microsoft.com/office/powerpoint/2010/main" val="3879538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6</a:t>
            </a:fld>
            <a:endParaRPr lang="nb-NO"/>
          </a:p>
        </p:txBody>
      </p:sp>
    </p:spTree>
    <p:extLst>
      <p:ext uri="{BB962C8B-B14F-4D97-AF65-F5344CB8AC3E}">
        <p14:creationId xmlns:p14="http://schemas.microsoft.com/office/powerpoint/2010/main" val="3263204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7</a:t>
            </a:fld>
            <a:endParaRPr lang="nb-NO"/>
          </a:p>
        </p:txBody>
      </p:sp>
    </p:spTree>
    <p:extLst>
      <p:ext uri="{BB962C8B-B14F-4D97-AF65-F5344CB8AC3E}">
        <p14:creationId xmlns:p14="http://schemas.microsoft.com/office/powerpoint/2010/main" val="433554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8</a:t>
            </a:fld>
            <a:endParaRPr lang="nb-NO"/>
          </a:p>
        </p:txBody>
      </p:sp>
    </p:spTree>
    <p:extLst>
      <p:ext uri="{BB962C8B-B14F-4D97-AF65-F5344CB8AC3E}">
        <p14:creationId xmlns:p14="http://schemas.microsoft.com/office/powerpoint/2010/main" val="2597702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220F804C-E307-4FE4-A7FE-321749E1BBC5}" type="slidenum">
              <a:rPr lang="nb-NO" smtClean="0"/>
              <a:t>9</a:t>
            </a:fld>
            <a:endParaRPr lang="nb-NO"/>
          </a:p>
        </p:txBody>
      </p:sp>
    </p:spTree>
    <p:extLst>
      <p:ext uri="{BB962C8B-B14F-4D97-AF65-F5344CB8AC3E}">
        <p14:creationId xmlns:p14="http://schemas.microsoft.com/office/powerpoint/2010/main" val="859744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6218AD-BBE1-46F2-AB94-47CBD8BCD801}"/>
              </a:ext>
            </a:extLst>
          </p:cNvPr>
          <p:cNvSpPr>
            <a:spLocks noGrp="1"/>
          </p:cNvSpPr>
          <p:nvPr>
            <p:ph type="ctrTitle"/>
          </p:nvPr>
        </p:nvSpPr>
        <p:spPr>
          <a:xfrm>
            <a:off x="1524000" y="2059781"/>
            <a:ext cx="9144000" cy="995363"/>
          </a:xfrm>
        </p:spPr>
        <p:txBody>
          <a:bodyPr anchor="t"/>
          <a:lstStyle>
            <a:lvl1pPr algn="l">
              <a:defRPr sz="6000"/>
            </a:lvl1pPr>
          </a:lstStyle>
          <a:p>
            <a:r>
              <a:rPr lang="nb-NO" dirty="0" smtClean="0"/>
              <a:t>Klikk for å redigere tittelstil</a:t>
            </a:r>
            <a:endParaRPr lang="nb-NO" dirty="0"/>
          </a:p>
        </p:txBody>
      </p:sp>
      <p:sp>
        <p:nvSpPr>
          <p:cNvPr id="3" name="Undertittel 2">
            <a:extLst>
              <a:ext uri="{FF2B5EF4-FFF2-40B4-BE49-F238E27FC236}">
                <a16:creationId xmlns:a16="http://schemas.microsoft.com/office/drawing/2014/main" id="{98AA202A-A0B4-49C7-B3B9-7E97B79864CC}"/>
              </a:ext>
            </a:extLst>
          </p:cNvPr>
          <p:cNvSpPr>
            <a:spLocks noGrp="1"/>
          </p:cNvSpPr>
          <p:nvPr>
            <p:ph type="subTitle" idx="1"/>
          </p:nvPr>
        </p:nvSpPr>
        <p:spPr>
          <a:xfrm>
            <a:off x="1524000" y="3147220"/>
            <a:ext cx="9144000" cy="1655762"/>
          </a:xfrm>
        </p:spPr>
        <p:txBody>
          <a:bodyPr/>
          <a:lstStyle>
            <a:lvl1pPr marL="0" indent="0" algn="l">
              <a:buNone/>
              <a:defRPr sz="2400" b="1">
                <a:solidFill>
                  <a:srgbClr val="00328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dirty="0"/>
          </a:p>
        </p:txBody>
      </p:sp>
      <p:pic>
        <p:nvPicPr>
          <p:cNvPr id="7" name="Bilde 6">
            <a:extLst>
              <a:ext uri="{FF2B5EF4-FFF2-40B4-BE49-F238E27FC236}">
                <a16:creationId xmlns:a16="http://schemas.microsoft.com/office/drawing/2014/main" id="{B8DEF424-B3D8-40B6-B74E-9A589CBAA2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100" y="273051"/>
            <a:ext cx="2889250" cy="382764"/>
          </a:xfrm>
          <a:prstGeom prst="rect">
            <a:avLst/>
          </a:prstGeom>
        </p:spPr>
      </p:pic>
      <p:sp>
        <p:nvSpPr>
          <p:cNvPr id="5" name="TekstSylinder 4"/>
          <p:cNvSpPr txBox="1"/>
          <p:nvPr/>
        </p:nvSpPr>
        <p:spPr>
          <a:xfrm>
            <a:off x="1554870" y="563354"/>
            <a:ext cx="1687286" cy="276999"/>
          </a:xfrm>
          <a:prstGeom prst="rect">
            <a:avLst/>
          </a:prstGeom>
          <a:noFill/>
        </p:spPr>
        <p:txBody>
          <a:bodyPr wrap="square" rtlCol="0">
            <a:spAutoFit/>
          </a:bodyPr>
          <a:lstStyle/>
          <a:p>
            <a:pPr algn="r"/>
            <a:r>
              <a:rPr lang="nb-NO" sz="1200" b="1" i="1" dirty="0" smtClean="0">
                <a:solidFill>
                  <a:srgbClr val="003283"/>
                </a:solidFill>
                <a:latin typeface="Calibri" panose="020F0502020204030204" pitchFamily="34" charset="0"/>
              </a:rPr>
              <a:t>Prehospital klinikk</a:t>
            </a:r>
            <a:endParaRPr lang="nb-NO" sz="1200" b="1" i="1" dirty="0">
              <a:solidFill>
                <a:srgbClr val="003283"/>
              </a:solidFill>
              <a:latin typeface="Calibri" panose="020F0502020204030204" pitchFamily="34" charset="0"/>
            </a:endParaRPr>
          </a:p>
        </p:txBody>
      </p:sp>
    </p:spTree>
    <p:extLst>
      <p:ext uri="{BB962C8B-B14F-4D97-AF65-F5344CB8AC3E}">
        <p14:creationId xmlns:p14="http://schemas.microsoft.com/office/powerpoint/2010/main" val="3442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0E0AC8-CCBB-452B-B194-97B4F747D78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E4F7E7A2-E229-4BBB-946E-5CF24D7C76BF}"/>
              </a:ext>
            </a:extLst>
          </p:cNvPr>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dato 3">
            <a:extLst>
              <a:ext uri="{FF2B5EF4-FFF2-40B4-BE49-F238E27FC236}">
                <a16:creationId xmlns:a16="http://schemas.microsoft.com/office/drawing/2014/main" id="{13B66A02-5E36-4759-8D24-4E1B389F983D}"/>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5" name="Plassholder for bunntekst 4">
            <a:extLst>
              <a:ext uri="{FF2B5EF4-FFF2-40B4-BE49-F238E27FC236}">
                <a16:creationId xmlns:a16="http://schemas.microsoft.com/office/drawing/2014/main" id="{011198A9-A7F9-4FA1-A8F7-9AAF89C9D50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0BEB4B0-1C83-441A-B40C-831034F60CFB}"/>
              </a:ext>
            </a:extLst>
          </p:cNvPr>
          <p:cNvSpPr>
            <a:spLocks noGrp="1"/>
          </p:cNvSpPr>
          <p:nvPr>
            <p:ph type="sldNum" sz="quarter" idx="12"/>
          </p:nvPr>
        </p:nvSpPr>
        <p:spPr/>
        <p:txBody>
          <a:bodyPr/>
          <a:lstStyle/>
          <a:p>
            <a:fld id="{9FADF46F-E796-499B-B59A-7629E6831C64}" type="slidenum">
              <a:rPr lang="nb-NO" smtClean="0"/>
              <a:t>‹#›</a:t>
            </a:fld>
            <a:endParaRPr lang="nb-NO"/>
          </a:p>
        </p:txBody>
      </p:sp>
    </p:spTree>
    <p:extLst>
      <p:ext uri="{BB962C8B-B14F-4D97-AF65-F5344CB8AC3E}">
        <p14:creationId xmlns:p14="http://schemas.microsoft.com/office/powerpoint/2010/main" val="311281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B93CD69-DEE9-422B-94F6-A57C75D42157}"/>
              </a:ext>
            </a:extLst>
          </p:cNvPr>
          <p:cNvSpPr/>
          <p:nvPr/>
        </p:nvSpPr>
        <p:spPr>
          <a:xfrm>
            <a:off x="0" y="6235701"/>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D48DAC81-462F-48C9-B786-39DBF3C21549}"/>
              </a:ext>
            </a:extLst>
          </p:cNvPr>
          <p:cNvSpPr>
            <a:spLocks noGrp="1"/>
          </p:cNvSpPr>
          <p:nvPr>
            <p:ph type="title"/>
          </p:nvPr>
        </p:nvSpPr>
        <p:spPr>
          <a:xfrm>
            <a:off x="2857500" y="2152650"/>
            <a:ext cx="8489950" cy="1714500"/>
          </a:xfrm>
        </p:spPr>
        <p:txBody>
          <a:bodyPr anchor="t"/>
          <a:lstStyle>
            <a:lvl1pPr>
              <a:defRPr sz="6000">
                <a:solidFill>
                  <a:schemeClr val="bg1"/>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86D0BA42-C396-4339-A7B4-AB16775F0306}"/>
              </a:ext>
            </a:extLst>
          </p:cNvPr>
          <p:cNvSpPr>
            <a:spLocks noGrp="1"/>
          </p:cNvSpPr>
          <p:nvPr>
            <p:ph type="body" idx="1"/>
          </p:nvPr>
        </p:nvSpPr>
        <p:spPr>
          <a:xfrm>
            <a:off x="2857500" y="3867151"/>
            <a:ext cx="8489950" cy="1543049"/>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a:extLst>
              <a:ext uri="{FF2B5EF4-FFF2-40B4-BE49-F238E27FC236}">
                <a16:creationId xmlns:a16="http://schemas.microsoft.com/office/drawing/2014/main" id="{F4B12781-1603-46FF-B595-7D528357BE3F}"/>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5" name="Plassholder for bunntekst 4">
            <a:extLst>
              <a:ext uri="{FF2B5EF4-FFF2-40B4-BE49-F238E27FC236}">
                <a16:creationId xmlns:a16="http://schemas.microsoft.com/office/drawing/2014/main" id="{238F5D29-7B52-4AAB-A2FE-4822D3B489A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76558AD-F78A-42DB-8CA7-76473C0D122C}"/>
              </a:ext>
            </a:extLst>
          </p:cNvPr>
          <p:cNvSpPr>
            <a:spLocks noGrp="1"/>
          </p:cNvSpPr>
          <p:nvPr>
            <p:ph type="sldNum" sz="quarter" idx="12"/>
          </p:nvPr>
        </p:nvSpPr>
        <p:spPr/>
        <p:txBody>
          <a:bodyPr/>
          <a:lstStyle/>
          <a:p>
            <a:fld id="{9FADF46F-E796-499B-B59A-7629E6831C64}" type="slidenum">
              <a:rPr lang="nb-NO" smtClean="0"/>
              <a:t>‹#›</a:t>
            </a:fld>
            <a:endParaRPr lang="nb-NO"/>
          </a:p>
        </p:txBody>
      </p:sp>
      <p:pic>
        <p:nvPicPr>
          <p:cNvPr id="8" name="Bilde 7">
            <a:extLst>
              <a:ext uri="{FF2B5EF4-FFF2-40B4-BE49-F238E27FC236}">
                <a16:creationId xmlns:a16="http://schemas.microsoft.com/office/drawing/2014/main" id="{C14F4B35-D2F9-48FF-9F2A-267F0ED0C4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681" y="6404041"/>
            <a:ext cx="2036119" cy="269742"/>
          </a:xfrm>
          <a:prstGeom prst="rect">
            <a:avLst/>
          </a:prstGeom>
        </p:spPr>
      </p:pic>
      <p:sp>
        <p:nvSpPr>
          <p:cNvPr id="9" name="TekstSylinder 8"/>
          <p:cNvSpPr txBox="1"/>
          <p:nvPr/>
        </p:nvSpPr>
        <p:spPr>
          <a:xfrm>
            <a:off x="9774090" y="6550672"/>
            <a:ext cx="1687286" cy="246221"/>
          </a:xfrm>
          <a:prstGeom prst="rect">
            <a:avLst/>
          </a:prstGeom>
          <a:noFill/>
        </p:spPr>
        <p:txBody>
          <a:bodyPr wrap="square" rtlCol="0">
            <a:spAutoFit/>
          </a:bodyPr>
          <a:lstStyle/>
          <a:p>
            <a:pPr algn="r"/>
            <a:r>
              <a:rPr lang="nb-NO" sz="1000" b="1" i="1" dirty="0" smtClean="0">
                <a:solidFill>
                  <a:srgbClr val="003283"/>
                </a:solidFill>
                <a:latin typeface="Calibri" panose="020F0502020204030204" pitchFamily="34" charset="0"/>
              </a:rPr>
              <a:t>Prehospital klinikk</a:t>
            </a:r>
            <a:endParaRPr lang="nb-NO" sz="1000" b="1" i="1" dirty="0">
              <a:solidFill>
                <a:srgbClr val="003283"/>
              </a:solidFill>
              <a:latin typeface="Calibri" panose="020F0502020204030204" pitchFamily="34" charset="0"/>
            </a:endParaRPr>
          </a:p>
        </p:txBody>
      </p:sp>
    </p:spTree>
    <p:extLst>
      <p:ext uri="{BB962C8B-B14F-4D97-AF65-F5344CB8AC3E}">
        <p14:creationId xmlns:p14="http://schemas.microsoft.com/office/powerpoint/2010/main" val="114075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eloverskrif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B93CD69-DEE9-422B-94F6-A57C75D42157}"/>
              </a:ext>
            </a:extLst>
          </p:cNvPr>
          <p:cNvSpPr/>
          <p:nvPr/>
        </p:nvSpPr>
        <p:spPr>
          <a:xfrm>
            <a:off x="0" y="6235701"/>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D48DAC81-462F-48C9-B786-39DBF3C21549}"/>
              </a:ext>
            </a:extLst>
          </p:cNvPr>
          <p:cNvSpPr>
            <a:spLocks noGrp="1"/>
          </p:cNvSpPr>
          <p:nvPr>
            <p:ph type="title"/>
          </p:nvPr>
        </p:nvSpPr>
        <p:spPr>
          <a:xfrm>
            <a:off x="2857500" y="2152650"/>
            <a:ext cx="8489950" cy="1714500"/>
          </a:xfrm>
        </p:spPr>
        <p:txBody>
          <a:bodyPr anchor="t"/>
          <a:lstStyle>
            <a:lvl1pPr>
              <a:defRPr sz="6000">
                <a:solidFill>
                  <a:schemeClr val="bg1"/>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86D0BA42-C396-4339-A7B4-AB16775F0306}"/>
              </a:ext>
            </a:extLst>
          </p:cNvPr>
          <p:cNvSpPr>
            <a:spLocks noGrp="1"/>
          </p:cNvSpPr>
          <p:nvPr>
            <p:ph type="body" idx="1"/>
          </p:nvPr>
        </p:nvSpPr>
        <p:spPr>
          <a:xfrm>
            <a:off x="2857500" y="3867151"/>
            <a:ext cx="8489950" cy="1543049"/>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a:extLst>
              <a:ext uri="{FF2B5EF4-FFF2-40B4-BE49-F238E27FC236}">
                <a16:creationId xmlns:a16="http://schemas.microsoft.com/office/drawing/2014/main" id="{F4B12781-1603-46FF-B595-7D528357BE3F}"/>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5" name="Plassholder for bunntekst 4">
            <a:extLst>
              <a:ext uri="{FF2B5EF4-FFF2-40B4-BE49-F238E27FC236}">
                <a16:creationId xmlns:a16="http://schemas.microsoft.com/office/drawing/2014/main" id="{238F5D29-7B52-4AAB-A2FE-4822D3B489A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76558AD-F78A-42DB-8CA7-76473C0D122C}"/>
              </a:ext>
            </a:extLst>
          </p:cNvPr>
          <p:cNvSpPr>
            <a:spLocks noGrp="1"/>
          </p:cNvSpPr>
          <p:nvPr>
            <p:ph type="sldNum" sz="quarter" idx="12"/>
          </p:nvPr>
        </p:nvSpPr>
        <p:spPr/>
        <p:txBody>
          <a:bodyPr/>
          <a:lstStyle/>
          <a:p>
            <a:fld id="{9FADF46F-E796-499B-B59A-7629E6831C64}" type="slidenum">
              <a:rPr lang="nb-NO" smtClean="0"/>
              <a:t>‹#›</a:t>
            </a:fld>
            <a:endParaRPr lang="nb-NO"/>
          </a:p>
        </p:txBody>
      </p:sp>
      <p:pic>
        <p:nvPicPr>
          <p:cNvPr id="8" name="Bilde 7">
            <a:extLst>
              <a:ext uri="{FF2B5EF4-FFF2-40B4-BE49-F238E27FC236}">
                <a16:creationId xmlns:a16="http://schemas.microsoft.com/office/drawing/2014/main" id="{C14F4B35-D2F9-48FF-9F2A-267F0ED0C4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681" y="6404041"/>
            <a:ext cx="2036119" cy="269742"/>
          </a:xfrm>
          <a:prstGeom prst="rect">
            <a:avLst/>
          </a:prstGeom>
        </p:spPr>
      </p:pic>
      <p:sp>
        <p:nvSpPr>
          <p:cNvPr id="9" name="TekstSylinder 8"/>
          <p:cNvSpPr txBox="1"/>
          <p:nvPr/>
        </p:nvSpPr>
        <p:spPr>
          <a:xfrm>
            <a:off x="9774090" y="6550672"/>
            <a:ext cx="1687286" cy="246221"/>
          </a:xfrm>
          <a:prstGeom prst="rect">
            <a:avLst/>
          </a:prstGeom>
          <a:noFill/>
        </p:spPr>
        <p:txBody>
          <a:bodyPr wrap="square" rtlCol="0">
            <a:spAutoFit/>
          </a:bodyPr>
          <a:lstStyle/>
          <a:p>
            <a:pPr algn="r"/>
            <a:r>
              <a:rPr lang="nb-NO" sz="1000" b="1" i="1" dirty="0" smtClean="0">
                <a:solidFill>
                  <a:srgbClr val="003283"/>
                </a:solidFill>
                <a:latin typeface="Calibri" panose="020F0502020204030204" pitchFamily="34" charset="0"/>
              </a:rPr>
              <a:t>Prehospital klinikk</a:t>
            </a:r>
            <a:endParaRPr lang="nb-NO" sz="1000" b="1" i="1" dirty="0">
              <a:solidFill>
                <a:srgbClr val="003283"/>
              </a:solidFill>
              <a:latin typeface="Calibri" panose="020F0502020204030204" pitchFamily="34" charset="0"/>
            </a:endParaRPr>
          </a:p>
        </p:txBody>
      </p:sp>
    </p:spTree>
    <p:extLst>
      <p:ext uri="{BB962C8B-B14F-4D97-AF65-F5344CB8AC3E}">
        <p14:creationId xmlns:p14="http://schemas.microsoft.com/office/powerpoint/2010/main" val="875645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eloverskrift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B93CD69-DEE9-422B-94F6-A57C75D42157}"/>
              </a:ext>
            </a:extLst>
          </p:cNvPr>
          <p:cNvSpPr/>
          <p:nvPr/>
        </p:nvSpPr>
        <p:spPr>
          <a:xfrm>
            <a:off x="0" y="6235701"/>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D48DAC81-462F-48C9-B786-39DBF3C21549}"/>
              </a:ext>
            </a:extLst>
          </p:cNvPr>
          <p:cNvSpPr>
            <a:spLocks noGrp="1"/>
          </p:cNvSpPr>
          <p:nvPr>
            <p:ph type="title"/>
          </p:nvPr>
        </p:nvSpPr>
        <p:spPr>
          <a:xfrm>
            <a:off x="2857500" y="2152650"/>
            <a:ext cx="8489950" cy="1714500"/>
          </a:xfrm>
        </p:spPr>
        <p:txBody>
          <a:bodyPr anchor="t"/>
          <a:lstStyle>
            <a:lvl1pPr>
              <a:defRPr sz="6000">
                <a:solidFill>
                  <a:schemeClr val="bg1"/>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86D0BA42-C396-4339-A7B4-AB16775F0306}"/>
              </a:ext>
            </a:extLst>
          </p:cNvPr>
          <p:cNvSpPr>
            <a:spLocks noGrp="1"/>
          </p:cNvSpPr>
          <p:nvPr>
            <p:ph type="body" idx="1"/>
          </p:nvPr>
        </p:nvSpPr>
        <p:spPr>
          <a:xfrm>
            <a:off x="2857500" y="3867151"/>
            <a:ext cx="8489950" cy="1543049"/>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a:extLst>
              <a:ext uri="{FF2B5EF4-FFF2-40B4-BE49-F238E27FC236}">
                <a16:creationId xmlns:a16="http://schemas.microsoft.com/office/drawing/2014/main" id="{F4B12781-1603-46FF-B595-7D528357BE3F}"/>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5" name="Plassholder for bunntekst 4">
            <a:extLst>
              <a:ext uri="{FF2B5EF4-FFF2-40B4-BE49-F238E27FC236}">
                <a16:creationId xmlns:a16="http://schemas.microsoft.com/office/drawing/2014/main" id="{238F5D29-7B52-4AAB-A2FE-4822D3B489A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76558AD-F78A-42DB-8CA7-76473C0D122C}"/>
              </a:ext>
            </a:extLst>
          </p:cNvPr>
          <p:cNvSpPr>
            <a:spLocks noGrp="1"/>
          </p:cNvSpPr>
          <p:nvPr>
            <p:ph type="sldNum" sz="quarter" idx="12"/>
          </p:nvPr>
        </p:nvSpPr>
        <p:spPr/>
        <p:txBody>
          <a:bodyPr/>
          <a:lstStyle/>
          <a:p>
            <a:fld id="{9FADF46F-E796-499B-B59A-7629E6831C64}" type="slidenum">
              <a:rPr lang="nb-NO" smtClean="0"/>
              <a:t>‹#›</a:t>
            </a:fld>
            <a:endParaRPr lang="nb-NO"/>
          </a:p>
        </p:txBody>
      </p:sp>
      <p:pic>
        <p:nvPicPr>
          <p:cNvPr id="8" name="Bilde 7">
            <a:extLst>
              <a:ext uri="{FF2B5EF4-FFF2-40B4-BE49-F238E27FC236}">
                <a16:creationId xmlns:a16="http://schemas.microsoft.com/office/drawing/2014/main" id="{C14F4B35-D2F9-48FF-9F2A-267F0ED0C4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681" y="6404041"/>
            <a:ext cx="2036119" cy="269742"/>
          </a:xfrm>
          <a:prstGeom prst="rect">
            <a:avLst/>
          </a:prstGeom>
        </p:spPr>
      </p:pic>
      <p:sp>
        <p:nvSpPr>
          <p:cNvPr id="9" name="TekstSylinder 8"/>
          <p:cNvSpPr txBox="1"/>
          <p:nvPr/>
        </p:nvSpPr>
        <p:spPr>
          <a:xfrm>
            <a:off x="9774090" y="6550672"/>
            <a:ext cx="1687286" cy="246221"/>
          </a:xfrm>
          <a:prstGeom prst="rect">
            <a:avLst/>
          </a:prstGeom>
          <a:noFill/>
        </p:spPr>
        <p:txBody>
          <a:bodyPr wrap="square" rtlCol="0">
            <a:spAutoFit/>
          </a:bodyPr>
          <a:lstStyle/>
          <a:p>
            <a:pPr algn="r"/>
            <a:r>
              <a:rPr lang="nb-NO" sz="1000" b="1" i="1" dirty="0" smtClean="0">
                <a:solidFill>
                  <a:srgbClr val="003283"/>
                </a:solidFill>
                <a:latin typeface="Calibri" panose="020F0502020204030204" pitchFamily="34" charset="0"/>
              </a:rPr>
              <a:t>Prehospital klinikk</a:t>
            </a:r>
            <a:endParaRPr lang="nb-NO" sz="1000" b="1" i="1" dirty="0">
              <a:solidFill>
                <a:srgbClr val="003283"/>
              </a:solidFill>
              <a:latin typeface="Calibri" panose="020F0502020204030204" pitchFamily="34" charset="0"/>
            </a:endParaRPr>
          </a:p>
        </p:txBody>
      </p:sp>
    </p:spTree>
    <p:extLst>
      <p:ext uri="{BB962C8B-B14F-4D97-AF65-F5344CB8AC3E}">
        <p14:creationId xmlns:p14="http://schemas.microsoft.com/office/powerpoint/2010/main" val="400436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Deloverskrift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B93CD69-DEE9-422B-94F6-A57C75D42157}"/>
              </a:ext>
            </a:extLst>
          </p:cNvPr>
          <p:cNvSpPr/>
          <p:nvPr/>
        </p:nvSpPr>
        <p:spPr>
          <a:xfrm>
            <a:off x="0" y="6235701"/>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D48DAC81-462F-48C9-B786-39DBF3C21549}"/>
              </a:ext>
            </a:extLst>
          </p:cNvPr>
          <p:cNvSpPr>
            <a:spLocks noGrp="1"/>
          </p:cNvSpPr>
          <p:nvPr>
            <p:ph type="title"/>
          </p:nvPr>
        </p:nvSpPr>
        <p:spPr>
          <a:xfrm>
            <a:off x="2857500" y="2152650"/>
            <a:ext cx="8489950" cy="1714500"/>
          </a:xfrm>
        </p:spPr>
        <p:txBody>
          <a:bodyPr anchor="t"/>
          <a:lstStyle>
            <a:lvl1pPr>
              <a:defRPr sz="6000">
                <a:solidFill>
                  <a:schemeClr val="bg1"/>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86D0BA42-C396-4339-A7B4-AB16775F0306}"/>
              </a:ext>
            </a:extLst>
          </p:cNvPr>
          <p:cNvSpPr>
            <a:spLocks noGrp="1"/>
          </p:cNvSpPr>
          <p:nvPr>
            <p:ph type="body" idx="1"/>
          </p:nvPr>
        </p:nvSpPr>
        <p:spPr>
          <a:xfrm>
            <a:off x="2857500" y="3867151"/>
            <a:ext cx="8489950" cy="1543049"/>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a:extLst>
              <a:ext uri="{FF2B5EF4-FFF2-40B4-BE49-F238E27FC236}">
                <a16:creationId xmlns:a16="http://schemas.microsoft.com/office/drawing/2014/main" id="{F4B12781-1603-46FF-B595-7D528357BE3F}"/>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5" name="Plassholder for bunntekst 4">
            <a:extLst>
              <a:ext uri="{FF2B5EF4-FFF2-40B4-BE49-F238E27FC236}">
                <a16:creationId xmlns:a16="http://schemas.microsoft.com/office/drawing/2014/main" id="{238F5D29-7B52-4AAB-A2FE-4822D3B489A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76558AD-F78A-42DB-8CA7-76473C0D122C}"/>
              </a:ext>
            </a:extLst>
          </p:cNvPr>
          <p:cNvSpPr>
            <a:spLocks noGrp="1"/>
          </p:cNvSpPr>
          <p:nvPr>
            <p:ph type="sldNum" sz="quarter" idx="12"/>
          </p:nvPr>
        </p:nvSpPr>
        <p:spPr/>
        <p:txBody>
          <a:bodyPr/>
          <a:lstStyle/>
          <a:p>
            <a:fld id="{9FADF46F-E796-499B-B59A-7629E6831C64}" type="slidenum">
              <a:rPr lang="nb-NO" smtClean="0"/>
              <a:t>‹#›</a:t>
            </a:fld>
            <a:endParaRPr lang="nb-NO"/>
          </a:p>
        </p:txBody>
      </p:sp>
      <p:pic>
        <p:nvPicPr>
          <p:cNvPr id="8" name="Bilde 7">
            <a:extLst>
              <a:ext uri="{FF2B5EF4-FFF2-40B4-BE49-F238E27FC236}">
                <a16:creationId xmlns:a16="http://schemas.microsoft.com/office/drawing/2014/main" id="{C14F4B35-D2F9-48FF-9F2A-267F0ED0C4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681" y="6404041"/>
            <a:ext cx="2036119" cy="269742"/>
          </a:xfrm>
          <a:prstGeom prst="rect">
            <a:avLst/>
          </a:prstGeom>
        </p:spPr>
      </p:pic>
      <p:sp>
        <p:nvSpPr>
          <p:cNvPr id="9" name="TekstSylinder 8"/>
          <p:cNvSpPr txBox="1"/>
          <p:nvPr/>
        </p:nvSpPr>
        <p:spPr>
          <a:xfrm>
            <a:off x="9774090" y="6550672"/>
            <a:ext cx="1687286" cy="246221"/>
          </a:xfrm>
          <a:prstGeom prst="rect">
            <a:avLst/>
          </a:prstGeom>
          <a:noFill/>
        </p:spPr>
        <p:txBody>
          <a:bodyPr wrap="square" rtlCol="0">
            <a:spAutoFit/>
          </a:bodyPr>
          <a:lstStyle/>
          <a:p>
            <a:pPr algn="r"/>
            <a:r>
              <a:rPr lang="nb-NO" sz="1000" b="1" i="1" dirty="0" smtClean="0">
                <a:solidFill>
                  <a:srgbClr val="003283"/>
                </a:solidFill>
                <a:latin typeface="Calibri" panose="020F0502020204030204" pitchFamily="34" charset="0"/>
              </a:rPr>
              <a:t>Prehospital klinikk</a:t>
            </a:r>
            <a:endParaRPr lang="nb-NO" sz="1000" b="1" i="1" dirty="0">
              <a:solidFill>
                <a:srgbClr val="003283"/>
              </a:solidFill>
              <a:latin typeface="Calibri" panose="020F0502020204030204" pitchFamily="34" charset="0"/>
            </a:endParaRPr>
          </a:p>
        </p:txBody>
      </p:sp>
    </p:spTree>
    <p:extLst>
      <p:ext uri="{BB962C8B-B14F-4D97-AF65-F5344CB8AC3E}">
        <p14:creationId xmlns:p14="http://schemas.microsoft.com/office/powerpoint/2010/main" val="25123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eloverskrift 5">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3" name="Bilde 2"/>
          <p:cNvPicPr>
            <a:picLocks noChangeAspect="1"/>
          </p:cNvPicPr>
          <p:nvPr/>
        </p:nvPicPr>
        <p:blipFill>
          <a:blip r:embed="rId2" cstate="print">
            <a:lum bright="40000" contrast="-40000"/>
            <a:extLst>
              <a:ext uri="{28A0092B-C50C-407E-A947-70E740481C1C}">
                <a14:useLocalDpi xmlns:a14="http://schemas.microsoft.com/office/drawing/2010/main" val="0"/>
              </a:ext>
            </a:extLst>
          </a:blip>
          <a:stretch>
            <a:fillRect/>
          </a:stretch>
        </p:blipFill>
        <p:spPr>
          <a:xfrm>
            <a:off x="42335" y="-71682"/>
            <a:ext cx="5336489" cy="3252306"/>
          </a:xfrm>
          <a:prstGeom prst="rect">
            <a:avLst/>
          </a:prstGeom>
        </p:spPr>
      </p:pic>
      <p:pic>
        <p:nvPicPr>
          <p:cNvPr id="8" name="Bilde 7">
            <a:extLst>
              <a:ext uri="{FF2B5EF4-FFF2-40B4-BE49-F238E27FC236}">
                <a16:creationId xmlns:a16="http://schemas.microsoft.com/office/drawing/2014/main" id="{C14F4B35-D2F9-48FF-9F2A-267F0ED0C4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681" y="6404041"/>
            <a:ext cx="2036119" cy="269742"/>
          </a:xfrm>
          <a:prstGeom prst="rect">
            <a:avLst/>
          </a:prstGeom>
        </p:spPr>
      </p:pic>
      <p:sp>
        <p:nvSpPr>
          <p:cNvPr id="6" name="Plassholder for dato 5">
            <a:extLst>
              <a:ext uri="{FF2B5EF4-FFF2-40B4-BE49-F238E27FC236}">
                <a16:creationId xmlns:a16="http://schemas.microsoft.com/office/drawing/2014/main" id="{70817D64-FBBB-4F41-AB49-3FFFCBCBC961}"/>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7" name="Plassholder for bunntekst 6">
            <a:extLst>
              <a:ext uri="{FF2B5EF4-FFF2-40B4-BE49-F238E27FC236}">
                <a16:creationId xmlns:a16="http://schemas.microsoft.com/office/drawing/2014/main" id="{F96346C3-132A-4BCF-962D-A3A8809F8AB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14AF98F-F81D-4E23-845A-C3BF50D5BF2A}"/>
              </a:ext>
            </a:extLst>
          </p:cNvPr>
          <p:cNvSpPr>
            <a:spLocks noGrp="1"/>
          </p:cNvSpPr>
          <p:nvPr>
            <p:ph type="sldNum" sz="quarter" idx="12"/>
          </p:nvPr>
        </p:nvSpPr>
        <p:spPr/>
        <p:txBody>
          <a:bodyPr/>
          <a:lstStyle/>
          <a:p>
            <a:fld id="{9FADF46F-E796-499B-B59A-7629E6831C64}" type="slidenum">
              <a:rPr lang="nb-NO" smtClean="0"/>
              <a:t>‹#›</a:t>
            </a:fld>
            <a:endParaRPr lang="nb-NO"/>
          </a:p>
        </p:txBody>
      </p:sp>
      <p:sp>
        <p:nvSpPr>
          <p:cNvPr id="11" name="Plassholder for tekst 2">
            <a:extLst>
              <a:ext uri="{FF2B5EF4-FFF2-40B4-BE49-F238E27FC236}">
                <a16:creationId xmlns:a16="http://schemas.microsoft.com/office/drawing/2014/main" id="{BB75F1FA-9D1A-44FC-BEF7-89C3DF238431}"/>
              </a:ext>
            </a:extLst>
          </p:cNvPr>
          <p:cNvSpPr>
            <a:spLocks noGrp="1"/>
          </p:cNvSpPr>
          <p:nvPr>
            <p:ph type="body" idx="1"/>
          </p:nvPr>
        </p:nvSpPr>
        <p:spPr>
          <a:xfrm>
            <a:off x="2526615" y="5023088"/>
            <a:ext cx="8489950" cy="1543049"/>
          </a:xfrm>
        </p:spPr>
        <p:txBody>
          <a:bodyPr/>
          <a:lstStyle>
            <a:lvl1pPr marL="0" indent="0">
              <a:buNone/>
              <a:defRPr sz="2400" b="1">
                <a:solidFill>
                  <a:schemeClr val="accent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12" name="Tittel 11">
            <a:extLst>
              <a:ext uri="{FF2B5EF4-FFF2-40B4-BE49-F238E27FC236}">
                <a16:creationId xmlns:a16="http://schemas.microsoft.com/office/drawing/2014/main" id="{14CEA986-C62F-43C2-B577-27E868182B48}"/>
              </a:ext>
            </a:extLst>
          </p:cNvPr>
          <p:cNvSpPr>
            <a:spLocks noGrp="1"/>
          </p:cNvSpPr>
          <p:nvPr>
            <p:ph type="title"/>
          </p:nvPr>
        </p:nvSpPr>
        <p:spPr>
          <a:xfrm>
            <a:off x="2526615" y="3308587"/>
            <a:ext cx="8489950" cy="1714500"/>
          </a:xfrm>
        </p:spPr>
        <p:txBody>
          <a:bodyPr>
            <a:noAutofit/>
          </a:bodyPr>
          <a:lstStyle>
            <a:lvl1pPr>
              <a:defRPr sz="6000">
                <a:solidFill>
                  <a:schemeClr val="accent1">
                    <a:lumMod val="75000"/>
                  </a:schemeClr>
                </a:solidFill>
              </a:defRPr>
            </a:lvl1pPr>
          </a:lstStyle>
          <a:p>
            <a:r>
              <a:rPr lang="nb-NO" smtClean="0"/>
              <a:t>Klikk for å redigere tittelstil</a:t>
            </a:r>
            <a:endParaRPr lang="nb-NO" dirty="0"/>
          </a:p>
        </p:txBody>
      </p:sp>
    </p:spTree>
    <p:extLst>
      <p:ext uri="{BB962C8B-B14F-4D97-AF65-F5344CB8AC3E}">
        <p14:creationId xmlns:p14="http://schemas.microsoft.com/office/powerpoint/2010/main" val="85293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90B565-7BF9-4917-B2EB-D4F356827C09}"/>
              </a:ext>
            </a:extLst>
          </p:cNvPr>
          <p:cNvSpPr>
            <a:spLocks noGrp="1"/>
          </p:cNvSpPr>
          <p:nvPr>
            <p:ph type="title"/>
          </p:nvPr>
        </p:nvSpPr>
        <p:spPr/>
        <p:txBody>
          <a:bodyPr/>
          <a:lstStyle/>
          <a:p>
            <a:r>
              <a:rPr lang="nb-NO" smtClean="0"/>
              <a:t>Klikk for å redigere tittelstil</a:t>
            </a:r>
            <a:endParaRPr lang="nb-NO" dirty="0"/>
          </a:p>
        </p:txBody>
      </p:sp>
      <p:sp>
        <p:nvSpPr>
          <p:cNvPr id="3" name="Plassholder for innhold 2">
            <a:extLst>
              <a:ext uri="{FF2B5EF4-FFF2-40B4-BE49-F238E27FC236}">
                <a16:creationId xmlns:a16="http://schemas.microsoft.com/office/drawing/2014/main" id="{29EE8DF1-0A6C-48E9-AF6B-E517931E152E}"/>
              </a:ext>
            </a:extLst>
          </p:cNvPr>
          <p:cNvSpPr>
            <a:spLocks noGrp="1"/>
          </p:cNvSpPr>
          <p:nvPr>
            <p:ph sz="half" idx="1"/>
          </p:nvPr>
        </p:nvSpPr>
        <p:spPr>
          <a:xfrm>
            <a:off x="838200" y="1093695"/>
            <a:ext cx="5181600" cy="4785612"/>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innhold 3">
            <a:extLst>
              <a:ext uri="{FF2B5EF4-FFF2-40B4-BE49-F238E27FC236}">
                <a16:creationId xmlns:a16="http://schemas.microsoft.com/office/drawing/2014/main" id="{274BDB87-0C3E-4DF3-B851-696F7DC8E545}"/>
              </a:ext>
            </a:extLst>
          </p:cNvPr>
          <p:cNvSpPr>
            <a:spLocks noGrp="1"/>
          </p:cNvSpPr>
          <p:nvPr>
            <p:ph sz="half" idx="2"/>
          </p:nvPr>
        </p:nvSpPr>
        <p:spPr>
          <a:xfrm>
            <a:off x="6172200" y="1093695"/>
            <a:ext cx="5181600" cy="4785612"/>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Plassholder for dato 4">
            <a:extLst>
              <a:ext uri="{FF2B5EF4-FFF2-40B4-BE49-F238E27FC236}">
                <a16:creationId xmlns:a16="http://schemas.microsoft.com/office/drawing/2014/main" id="{5983C0A6-EAEC-48EE-BD2B-FF49992939ED}"/>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6" name="Plassholder for bunntekst 5">
            <a:extLst>
              <a:ext uri="{FF2B5EF4-FFF2-40B4-BE49-F238E27FC236}">
                <a16:creationId xmlns:a16="http://schemas.microsoft.com/office/drawing/2014/main" id="{7C045679-37D1-4727-A602-37D33B34ED9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E81B9D9-3184-4D57-AD03-AF51AB5DE9EF}"/>
              </a:ext>
            </a:extLst>
          </p:cNvPr>
          <p:cNvSpPr>
            <a:spLocks noGrp="1"/>
          </p:cNvSpPr>
          <p:nvPr>
            <p:ph type="sldNum" sz="quarter" idx="12"/>
          </p:nvPr>
        </p:nvSpPr>
        <p:spPr/>
        <p:txBody>
          <a:bodyPr/>
          <a:lstStyle/>
          <a:p>
            <a:fld id="{9FADF46F-E796-499B-B59A-7629E6831C64}" type="slidenum">
              <a:rPr lang="nb-NO" smtClean="0"/>
              <a:t>‹#›</a:t>
            </a:fld>
            <a:endParaRPr lang="nb-NO"/>
          </a:p>
        </p:txBody>
      </p:sp>
    </p:spTree>
    <p:extLst>
      <p:ext uri="{BB962C8B-B14F-4D97-AF65-F5344CB8AC3E}">
        <p14:creationId xmlns:p14="http://schemas.microsoft.com/office/powerpoint/2010/main" val="202023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66485F-BCE4-491C-850F-7D726863A72F}"/>
              </a:ext>
            </a:extLst>
          </p:cNvPr>
          <p:cNvSpPr>
            <a:spLocks noGrp="1"/>
          </p:cNvSpPr>
          <p:nvPr>
            <p:ph type="title"/>
          </p:nvPr>
        </p:nvSpPr>
        <p:spPr>
          <a:xfrm>
            <a:off x="839788" y="457199"/>
            <a:ext cx="10515600" cy="907257"/>
          </a:xfrm>
        </p:spPr>
        <p:txBody>
          <a:bodyPr anchor="t"/>
          <a:lstStyle>
            <a:lvl1pPr>
              <a:defRPr sz="3200"/>
            </a:lvl1pPr>
          </a:lstStyle>
          <a:p>
            <a:r>
              <a:rPr lang="nb-NO" smtClean="0"/>
              <a:t>Klikk for å redigere tittelstil</a:t>
            </a:r>
            <a:endParaRPr lang="nb-NO" dirty="0"/>
          </a:p>
        </p:txBody>
      </p:sp>
      <p:sp>
        <p:nvSpPr>
          <p:cNvPr id="3" name="Plassholder for bilde 2">
            <a:extLst>
              <a:ext uri="{FF2B5EF4-FFF2-40B4-BE49-F238E27FC236}">
                <a16:creationId xmlns:a16="http://schemas.microsoft.com/office/drawing/2014/main" id="{EE5B3F75-518F-4EA6-A8A1-0486509E41D7}"/>
              </a:ext>
            </a:extLst>
          </p:cNvPr>
          <p:cNvSpPr>
            <a:spLocks noGrp="1"/>
          </p:cNvSpPr>
          <p:nvPr>
            <p:ph type="pic" idx="1"/>
          </p:nvPr>
        </p:nvSpPr>
        <p:spPr>
          <a:xfrm>
            <a:off x="5183188" y="1523205"/>
            <a:ext cx="6172200" cy="43378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a:extLst>
              <a:ext uri="{FF2B5EF4-FFF2-40B4-BE49-F238E27FC236}">
                <a16:creationId xmlns:a16="http://schemas.microsoft.com/office/drawing/2014/main" id="{E63D1432-2723-4B33-963B-322B58D7008C}"/>
              </a:ext>
            </a:extLst>
          </p:cNvPr>
          <p:cNvSpPr>
            <a:spLocks noGrp="1"/>
          </p:cNvSpPr>
          <p:nvPr>
            <p:ph type="body" sz="half" idx="2"/>
          </p:nvPr>
        </p:nvSpPr>
        <p:spPr>
          <a:xfrm>
            <a:off x="839788" y="1523206"/>
            <a:ext cx="3932237" cy="4356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a:extLst>
              <a:ext uri="{FF2B5EF4-FFF2-40B4-BE49-F238E27FC236}">
                <a16:creationId xmlns:a16="http://schemas.microsoft.com/office/drawing/2014/main" id="{BE43BAC9-2949-4109-925E-ECB59A6775A9}"/>
              </a:ext>
            </a:extLst>
          </p:cNvPr>
          <p:cNvSpPr>
            <a:spLocks noGrp="1"/>
          </p:cNvSpPr>
          <p:nvPr>
            <p:ph type="dt" sz="half" idx="10"/>
          </p:nvPr>
        </p:nvSpPr>
        <p:spPr/>
        <p:txBody>
          <a:bodyPr/>
          <a:lstStyle/>
          <a:p>
            <a:fld id="{4FD42BE6-7F5F-4C52-A728-CF7D9F14B120}" type="datetimeFigureOut">
              <a:rPr lang="nb-NO" smtClean="0"/>
              <a:t>06.11.2023</a:t>
            </a:fld>
            <a:endParaRPr lang="nb-NO"/>
          </a:p>
        </p:txBody>
      </p:sp>
      <p:sp>
        <p:nvSpPr>
          <p:cNvPr id="6" name="Plassholder for bunntekst 5">
            <a:extLst>
              <a:ext uri="{FF2B5EF4-FFF2-40B4-BE49-F238E27FC236}">
                <a16:creationId xmlns:a16="http://schemas.microsoft.com/office/drawing/2014/main" id="{28675B62-0DF8-475A-8FE3-46F52FC631E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4EB82D6-C113-45BE-9EB9-1BE55A8A3E0B}"/>
              </a:ext>
            </a:extLst>
          </p:cNvPr>
          <p:cNvSpPr>
            <a:spLocks noGrp="1"/>
          </p:cNvSpPr>
          <p:nvPr>
            <p:ph type="sldNum" sz="quarter" idx="12"/>
          </p:nvPr>
        </p:nvSpPr>
        <p:spPr/>
        <p:txBody>
          <a:bodyPr/>
          <a:lstStyle/>
          <a:p>
            <a:fld id="{9FADF46F-E796-499B-B59A-7629E6831C64}" type="slidenum">
              <a:rPr lang="nb-NO" smtClean="0"/>
              <a:t>‹#›</a:t>
            </a:fld>
            <a:endParaRPr lang="nb-NO"/>
          </a:p>
        </p:txBody>
      </p:sp>
    </p:spTree>
    <p:extLst>
      <p:ext uri="{BB962C8B-B14F-4D97-AF65-F5344CB8AC3E}">
        <p14:creationId xmlns:p14="http://schemas.microsoft.com/office/powerpoint/2010/main" val="381275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2291919-115B-437A-A38B-AFDCE7D29264}"/>
              </a:ext>
            </a:extLst>
          </p:cNvPr>
          <p:cNvSpPr>
            <a:spLocks noGrp="1"/>
          </p:cNvSpPr>
          <p:nvPr>
            <p:ph type="title"/>
          </p:nvPr>
        </p:nvSpPr>
        <p:spPr>
          <a:xfrm>
            <a:off x="838200" y="365126"/>
            <a:ext cx="10515600" cy="602174"/>
          </a:xfrm>
          <a:prstGeom prst="rect">
            <a:avLst/>
          </a:prstGeom>
        </p:spPr>
        <p:txBody>
          <a:bodyPr vert="horz" lIns="91440" tIns="45720" rIns="91440" bIns="45720" rtlCol="0" anchor="t">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2D9CBA94-6024-4564-8673-AAC0BC422ECC}"/>
              </a:ext>
            </a:extLst>
          </p:cNvPr>
          <p:cNvSpPr>
            <a:spLocks noGrp="1"/>
          </p:cNvSpPr>
          <p:nvPr>
            <p:ph type="body" idx="1"/>
          </p:nvPr>
        </p:nvSpPr>
        <p:spPr>
          <a:xfrm>
            <a:off x="838200" y="1113931"/>
            <a:ext cx="10515600" cy="4765375"/>
          </a:xfrm>
          <a:prstGeom prst="rect">
            <a:avLst/>
          </a:prstGeom>
          <a:noFill/>
        </p:spPr>
        <p:txBody>
          <a:bodyPr vert="horz" lIns="91440" tIns="45720" rIns="91440" bIns="45720" rtlCol="0">
            <a:normAutofit/>
          </a:bodyPr>
          <a:lstStyle/>
          <a:p>
            <a:pPr lvl="0"/>
            <a:r>
              <a:rPr lang="nb-NO" dirty="0" smtClean="0"/>
              <a:t>Rediger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a:extLst>
              <a:ext uri="{FF2B5EF4-FFF2-40B4-BE49-F238E27FC236}">
                <a16:creationId xmlns:a16="http://schemas.microsoft.com/office/drawing/2014/main" id="{2B082BAD-DC75-4E46-880A-189B8AB10E3B}"/>
              </a:ext>
            </a:extLst>
          </p:cNvPr>
          <p:cNvSpPr>
            <a:spLocks noGrp="1"/>
          </p:cNvSpPr>
          <p:nvPr>
            <p:ph type="dt" sz="half" idx="2"/>
          </p:nvPr>
        </p:nvSpPr>
        <p:spPr>
          <a:xfrm>
            <a:off x="838200" y="6356350"/>
            <a:ext cx="1860550" cy="365125"/>
          </a:xfrm>
          <a:prstGeom prst="rect">
            <a:avLst/>
          </a:prstGeom>
        </p:spPr>
        <p:txBody>
          <a:bodyPr vert="horz" lIns="91440" tIns="45720" rIns="91440" bIns="45720" rtlCol="0" anchor="ctr"/>
          <a:lstStyle>
            <a:lvl1pPr algn="l">
              <a:defRPr sz="1200" b="1">
                <a:solidFill>
                  <a:srgbClr val="003283"/>
                </a:solidFill>
              </a:defRPr>
            </a:lvl1pPr>
          </a:lstStyle>
          <a:p>
            <a:fld id="{4FD42BE6-7F5F-4C52-A728-CF7D9F14B120}" type="datetimeFigureOut">
              <a:rPr lang="nb-NO" smtClean="0"/>
              <a:t>06.11.2023</a:t>
            </a:fld>
            <a:endParaRPr lang="nb-NO"/>
          </a:p>
        </p:txBody>
      </p:sp>
      <p:sp>
        <p:nvSpPr>
          <p:cNvPr id="5" name="Plassholder for bunntekst 4">
            <a:extLst>
              <a:ext uri="{FF2B5EF4-FFF2-40B4-BE49-F238E27FC236}">
                <a16:creationId xmlns:a16="http://schemas.microsoft.com/office/drawing/2014/main" id="{7CDB94D7-D02D-4A1F-B995-226F4D2C6CD7}"/>
              </a:ext>
            </a:extLst>
          </p:cNvPr>
          <p:cNvSpPr>
            <a:spLocks noGrp="1"/>
          </p:cNvSpPr>
          <p:nvPr>
            <p:ph type="ftr" sz="quarter" idx="3"/>
          </p:nvPr>
        </p:nvSpPr>
        <p:spPr>
          <a:xfrm>
            <a:off x="2967681" y="6356350"/>
            <a:ext cx="4868219" cy="365125"/>
          </a:xfrm>
          <a:prstGeom prst="rect">
            <a:avLst/>
          </a:prstGeom>
        </p:spPr>
        <p:txBody>
          <a:bodyPr vert="horz" lIns="91440" tIns="45720" rIns="91440" bIns="45720" rtlCol="0" anchor="ctr"/>
          <a:lstStyle>
            <a:lvl1pPr algn="ctr">
              <a:defRPr sz="1200" b="1">
                <a:solidFill>
                  <a:srgbClr val="003283"/>
                </a:solidFill>
              </a:defRPr>
            </a:lvl1pPr>
          </a:lstStyle>
          <a:p>
            <a:endParaRPr lang="nb-NO"/>
          </a:p>
        </p:txBody>
      </p:sp>
      <p:sp>
        <p:nvSpPr>
          <p:cNvPr id="6" name="Plassholder for lysbildenummer 5">
            <a:extLst>
              <a:ext uri="{FF2B5EF4-FFF2-40B4-BE49-F238E27FC236}">
                <a16:creationId xmlns:a16="http://schemas.microsoft.com/office/drawing/2014/main" id="{496CD985-B341-4C2B-8F70-4C02F418AD43}"/>
              </a:ext>
            </a:extLst>
          </p:cNvPr>
          <p:cNvSpPr>
            <a:spLocks noGrp="1"/>
          </p:cNvSpPr>
          <p:nvPr>
            <p:ph type="sldNum" sz="quarter" idx="4"/>
          </p:nvPr>
        </p:nvSpPr>
        <p:spPr>
          <a:xfrm>
            <a:off x="8104831" y="6356350"/>
            <a:ext cx="943919" cy="365125"/>
          </a:xfrm>
          <a:prstGeom prst="rect">
            <a:avLst/>
          </a:prstGeom>
        </p:spPr>
        <p:txBody>
          <a:bodyPr vert="horz" lIns="91440" tIns="45720" rIns="91440" bIns="45720" rtlCol="0" anchor="ctr"/>
          <a:lstStyle>
            <a:lvl1pPr algn="r">
              <a:defRPr sz="1200" b="1">
                <a:solidFill>
                  <a:srgbClr val="003283"/>
                </a:solidFill>
              </a:defRPr>
            </a:lvl1pPr>
          </a:lstStyle>
          <a:p>
            <a:fld id="{9FADF46F-E796-499B-B59A-7629E6831C64}" type="slidenum">
              <a:rPr lang="nb-NO" smtClean="0"/>
              <a:t>‹#›</a:t>
            </a:fld>
            <a:endParaRPr lang="nb-NO"/>
          </a:p>
        </p:txBody>
      </p:sp>
      <p:pic>
        <p:nvPicPr>
          <p:cNvPr id="8" name="Bilde 7">
            <a:extLst>
              <a:ext uri="{FF2B5EF4-FFF2-40B4-BE49-F238E27FC236}">
                <a16:creationId xmlns:a16="http://schemas.microsoft.com/office/drawing/2014/main" id="{196395D2-3F7C-452E-BF80-64B524FB904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317681" y="6404041"/>
            <a:ext cx="2036119" cy="269742"/>
          </a:xfrm>
          <a:prstGeom prst="rect">
            <a:avLst/>
          </a:prstGeom>
        </p:spPr>
      </p:pic>
      <p:sp>
        <p:nvSpPr>
          <p:cNvPr id="9" name="TekstSylinder 8"/>
          <p:cNvSpPr txBox="1"/>
          <p:nvPr/>
        </p:nvSpPr>
        <p:spPr>
          <a:xfrm>
            <a:off x="9774090" y="6550672"/>
            <a:ext cx="1687286" cy="246221"/>
          </a:xfrm>
          <a:prstGeom prst="rect">
            <a:avLst/>
          </a:prstGeom>
          <a:noFill/>
        </p:spPr>
        <p:txBody>
          <a:bodyPr wrap="square" rtlCol="0">
            <a:spAutoFit/>
          </a:bodyPr>
          <a:lstStyle/>
          <a:p>
            <a:pPr algn="r"/>
            <a:r>
              <a:rPr lang="nb-NO" sz="1000" b="1" i="1" dirty="0" smtClean="0">
                <a:solidFill>
                  <a:srgbClr val="003283"/>
                </a:solidFill>
                <a:latin typeface="Calibri" panose="020F0502020204030204" pitchFamily="34" charset="0"/>
              </a:rPr>
              <a:t>Prehospital klinikk</a:t>
            </a:r>
            <a:endParaRPr lang="nb-NO" sz="1000" b="1" i="1" dirty="0">
              <a:solidFill>
                <a:srgbClr val="003283"/>
              </a:solidFill>
              <a:latin typeface="Calibri" panose="020F0502020204030204" pitchFamily="34" charset="0"/>
            </a:endParaRPr>
          </a:p>
        </p:txBody>
      </p:sp>
    </p:spTree>
    <p:extLst>
      <p:ext uri="{BB962C8B-B14F-4D97-AF65-F5344CB8AC3E}">
        <p14:creationId xmlns:p14="http://schemas.microsoft.com/office/powerpoint/2010/main" val="350376002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3283"/>
        </a:buClr>
        <a:buSzPct val="110000"/>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A4B6"/>
        </a:buClr>
        <a:buSzPct val="11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E73489"/>
        </a:buClr>
        <a:buSzPct val="11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92C256"/>
        </a:buClr>
        <a:buSzPct val="110000"/>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BB1E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2857500" y="2733418"/>
            <a:ext cx="8489950" cy="1714500"/>
          </a:xfrm>
        </p:spPr>
        <p:txBody>
          <a:bodyPr>
            <a:normAutofit fontScale="90000"/>
          </a:bodyPr>
          <a:lstStyle/>
          <a:p>
            <a:r>
              <a:rPr lang="nb-NO" sz="4900" dirty="0" smtClean="0"/>
              <a:t>Hendelsesanalyse</a:t>
            </a:r>
            <a:r>
              <a:rPr lang="nb-NO" sz="3600" dirty="0" smtClean="0"/>
              <a:t/>
            </a:r>
            <a:br>
              <a:rPr lang="nb-NO" sz="3600" dirty="0" smtClean="0"/>
            </a:br>
            <a:r>
              <a:rPr lang="nb-NO" sz="2700" b="0" i="1" dirty="0" smtClean="0"/>
              <a:t>AMK  Vestfold-Telemark </a:t>
            </a:r>
            <a:br>
              <a:rPr lang="nb-NO" sz="2700" b="0" i="1" dirty="0" smtClean="0"/>
            </a:br>
            <a:r>
              <a:rPr lang="nb-NO" sz="2700" b="0" i="1" dirty="0" smtClean="0"/>
              <a:t>Fagdag AMK</a:t>
            </a:r>
            <a:br>
              <a:rPr lang="nb-NO" sz="2700" b="0" i="1" dirty="0" smtClean="0"/>
            </a:br>
            <a:endParaRPr lang="nb-NO" sz="2700" b="0" i="1" dirty="0"/>
          </a:p>
        </p:txBody>
      </p:sp>
      <p:sp>
        <p:nvSpPr>
          <p:cNvPr id="5" name="Plassholder for tekst 4"/>
          <p:cNvSpPr>
            <a:spLocks noGrp="1"/>
          </p:cNvSpPr>
          <p:nvPr>
            <p:ph type="body" idx="1"/>
          </p:nvPr>
        </p:nvSpPr>
        <p:spPr>
          <a:xfrm>
            <a:off x="2857500" y="4917475"/>
            <a:ext cx="8489950" cy="1543049"/>
          </a:xfrm>
        </p:spPr>
        <p:txBody>
          <a:bodyPr>
            <a:noAutofit/>
          </a:bodyPr>
          <a:lstStyle/>
          <a:p>
            <a:r>
              <a:rPr lang="nb-NO" sz="1600" b="0" dirty="0" smtClean="0">
                <a:solidFill>
                  <a:schemeClr val="tx1"/>
                </a:solidFill>
              </a:rPr>
              <a:t>Dato </a:t>
            </a:r>
            <a:fld id="{6C6CD494-0563-45FA-BF2F-A63825D6FDDF}" type="datetime1">
              <a:rPr lang="nb-NO" sz="1600" b="0" smtClean="0">
                <a:solidFill>
                  <a:schemeClr val="tx1"/>
                </a:solidFill>
              </a:rPr>
              <a:t>06.11.2023</a:t>
            </a:fld>
            <a:endParaRPr lang="nb-NO" sz="1600" b="0" dirty="0" smtClean="0">
              <a:solidFill>
                <a:schemeClr val="tx1"/>
              </a:solidFill>
            </a:endParaRPr>
          </a:p>
        </p:txBody>
      </p:sp>
    </p:spTree>
    <p:extLst>
      <p:ext uri="{BB962C8B-B14F-4D97-AF65-F5344CB8AC3E}">
        <p14:creationId xmlns:p14="http://schemas.microsoft.com/office/powerpoint/2010/main" val="1918677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Hva med pårørende?</a:t>
            </a:r>
            <a:endParaRPr lang="nb-NO" dirty="0"/>
          </a:p>
        </p:txBody>
      </p:sp>
      <p:sp>
        <p:nvSpPr>
          <p:cNvPr id="3" name="Plassholder for innhold 2"/>
          <p:cNvSpPr>
            <a:spLocks noGrp="1"/>
          </p:cNvSpPr>
          <p:nvPr>
            <p:ph idx="1"/>
          </p:nvPr>
        </p:nvSpPr>
        <p:spPr>
          <a:xfrm>
            <a:off x="838200" y="1286637"/>
            <a:ext cx="8534400" cy="4757547"/>
          </a:xfrm>
        </p:spPr>
        <p:txBody>
          <a:bodyPr>
            <a:normAutofit fontScale="92500" lnSpcReduction="10000"/>
          </a:bodyPr>
          <a:lstStyle/>
          <a:p>
            <a:pPr defTabSz="914377"/>
            <a:r>
              <a:rPr lang="nb-NO" dirty="0">
                <a:ea typeface="Cambria" panose="02040503050406030204" pitchFamily="18" charset="0"/>
                <a:cs typeface="Calibri" panose="020F0502020204030204" pitchFamily="34" charset="0"/>
              </a:rPr>
              <a:t>Pårørende venter med å ringe til søndag da de tror han er ivaretatt på </a:t>
            </a:r>
            <a:r>
              <a:rPr lang="nb-NO" dirty="0" smtClean="0">
                <a:ea typeface="Cambria" panose="02040503050406030204" pitchFamily="18" charset="0"/>
                <a:cs typeface="Calibri" panose="020F0502020204030204" pitchFamily="34" charset="0"/>
              </a:rPr>
              <a:t>sykehuset (fredag) </a:t>
            </a:r>
            <a:r>
              <a:rPr lang="nb-NO" dirty="0">
                <a:ea typeface="Cambria" panose="02040503050406030204" pitchFamily="18" charset="0"/>
                <a:cs typeface="Calibri" panose="020F0502020204030204" pitchFamily="34" charset="0"/>
              </a:rPr>
              <a:t>og at det skjer litt aktiviteter der med han. </a:t>
            </a:r>
            <a:endParaRPr lang="nb-NO" dirty="0" smtClean="0">
              <a:ea typeface="Cambria" panose="02040503050406030204" pitchFamily="18" charset="0"/>
              <a:cs typeface="Calibri" panose="020F0502020204030204" pitchFamily="34" charset="0"/>
            </a:endParaRPr>
          </a:p>
          <a:p>
            <a:pPr defTabSz="914377"/>
            <a:r>
              <a:rPr lang="nb-NO" dirty="0" smtClean="0">
                <a:ea typeface="Cambria" panose="02040503050406030204" pitchFamily="18" charset="0"/>
                <a:cs typeface="Calibri" panose="020F0502020204030204" pitchFamily="34" charset="0"/>
              </a:rPr>
              <a:t>Søndag </a:t>
            </a:r>
            <a:r>
              <a:rPr lang="nb-NO" dirty="0">
                <a:ea typeface="Cambria" panose="02040503050406030204" pitchFamily="18" charset="0"/>
                <a:cs typeface="Calibri" panose="020F0502020204030204" pitchFamily="34" charset="0"/>
              </a:rPr>
              <a:t>ringer de han uten å få svar og tenker at han sover eller lignende. </a:t>
            </a:r>
          </a:p>
          <a:p>
            <a:pPr defTabSz="914377"/>
            <a:r>
              <a:rPr lang="nb-NO" dirty="0">
                <a:ea typeface="Cambria" panose="02040503050406030204" pitchFamily="18" charset="0"/>
                <a:cs typeface="Calibri" panose="020F0502020204030204" pitchFamily="34" charset="0"/>
              </a:rPr>
              <a:t>Ved gjentatte forsøk forsøker pårørende å ringe han flere ganger uten å få svar. </a:t>
            </a:r>
            <a:endParaRPr lang="nb-NO" dirty="0" smtClean="0">
              <a:ea typeface="Cambria" panose="02040503050406030204" pitchFamily="18" charset="0"/>
              <a:cs typeface="Calibri" panose="020F0502020204030204" pitchFamily="34" charset="0"/>
            </a:endParaRPr>
          </a:p>
          <a:p>
            <a:pPr defTabSz="914377"/>
            <a:r>
              <a:rPr lang="nb-NO" dirty="0" smtClean="0">
                <a:ea typeface="Cambria" panose="02040503050406030204" pitchFamily="18" charset="0"/>
                <a:cs typeface="Calibri" panose="020F0502020204030204" pitchFamily="34" charset="0"/>
              </a:rPr>
              <a:t>Tirsdagen er </a:t>
            </a:r>
            <a:r>
              <a:rPr lang="nb-NO" dirty="0">
                <a:ea typeface="Cambria" panose="02040503050406030204" pitchFamily="18" charset="0"/>
                <a:cs typeface="Calibri" panose="020F0502020204030204" pitchFamily="34" charset="0"/>
              </a:rPr>
              <a:t>mobilen avslått. </a:t>
            </a:r>
          </a:p>
          <a:p>
            <a:pPr defTabSz="914377"/>
            <a:r>
              <a:rPr lang="nb-NO" dirty="0">
                <a:ea typeface="Cambria" panose="02040503050406030204" pitchFamily="18" charset="0"/>
                <a:cs typeface="Calibri" panose="020F0502020204030204" pitchFamily="34" charset="0"/>
              </a:rPr>
              <a:t>Sønn ringer sykehuset som forteller at han ikke er innlagt. </a:t>
            </a:r>
          </a:p>
          <a:p>
            <a:pPr defTabSz="914377"/>
            <a:r>
              <a:rPr lang="nb-NO" dirty="0">
                <a:ea typeface="Cambria" panose="02040503050406030204" pitchFamily="18" charset="0"/>
                <a:cs typeface="Calibri" panose="020F0502020204030204" pitchFamily="34" charset="0"/>
              </a:rPr>
              <a:t>Sønn tenker at da er han innlagt på Marienlyst</a:t>
            </a:r>
            <a:r>
              <a:rPr lang="nb-NO" dirty="0" smtClean="0">
                <a:ea typeface="Cambria" panose="02040503050406030204" pitchFamily="18" charset="0"/>
                <a:cs typeface="Calibri" panose="020F0502020204030204" pitchFamily="34" charset="0"/>
              </a:rPr>
              <a:t>.</a:t>
            </a:r>
            <a:endParaRPr lang="nb-NO" dirty="0">
              <a:ea typeface="Cambria" panose="02040503050406030204" pitchFamily="18" charset="0"/>
              <a:cs typeface="Calibri" panose="020F0502020204030204" pitchFamily="34" charset="0"/>
            </a:endParaRPr>
          </a:p>
          <a:p>
            <a:pPr defTabSz="914377"/>
            <a:r>
              <a:rPr lang="nb-NO" dirty="0">
                <a:ea typeface="Cambria" panose="02040503050406030204" pitchFamily="18" charset="0"/>
                <a:cs typeface="Calibri" panose="020F0502020204030204" pitchFamily="34" charset="0"/>
              </a:rPr>
              <a:t>Pasienten blir funnet død, 6 dager etter at han skulle vært innlagt på sykehus. </a:t>
            </a:r>
          </a:p>
          <a:p>
            <a:pPr defTabSz="914377"/>
            <a:endParaRPr lang="nb-NO" dirty="0">
              <a:ea typeface="Cambria" panose="02040503050406030204" pitchFamily="18" charset="0"/>
              <a:cs typeface="Calibri" panose="020F0502020204030204" pitchFamily="34" charset="0"/>
            </a:endParaRPr>
          </a:p>
          <a:p>
            <a:pPr marL="0" indent="0" defTabSz="914377">
              <a:buNone/>
            </a:pPr>
            <a:endParaRPr lang="nb-NO" dirty="0">
              <a:ea typeface="Cambria" panose="02040503050406030204" pitchFamily="18" charset="0"/>
              <a:cs typeface="Calibri" panose="020F0502020204030204" pitchFamily="34" charset="0"/>
            </a:endParaRPr>
          </a:p>
          <a:p>
            <a:pPr defTabSz="914377"/>
            <a:endParaRPr lang="nb-NO" dirty="0">
              <a:ea typeface="Cambria" panose="02040503050406030204" pitchFamily="18" charset="0"/>
              <a:cs typeface="Calibri" panose="020F0502020204030204" pitchFamily="34" charset="0"/>
            </a:endParaRPr>
          </a:p>
          <a:p>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latin typeface="Calibri" panose="020F0502020204030204" pitchFamily="34" charset="0"/>
              <a:ea typeface="Cambria" panose="02040503050406030204" pitchFamily="18" charset="0"/>
              <a:cs typeface="Calibri" panose="020F0502020204030204" pitchFamily="34" charset="0"/>
            </a:endParaRPr>
          </a:p>
          <a:p>
            <a:pPr marL="457200" lvl="1"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3814382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2857500" y="2982800"/>
            <a:ext cx="8489950" cy="1714500"/>
          </a:xfrm>
        </p:spPr>
        <p:txBody>
          <a:bodyPr>
            <a:normAutofit fontScale="90000"/>
          </a:bodyPr>
          <a:lstStyle/>
          <a:p>
            <a:r>
              <a:rPr lang="nb-NO" sz="4900" dirty="0" smtClean="0"/>
              <a:t>Prosedyretillegg for AMK</a:t>
            </a:r>
            <a:r>
              <a:rPr lang="nb-NO" sz="3600" dirty="0" smtClean="0"/>
              <a:t/>
            </a:r>
            <a:br>
              <a:rPr lang="nb-NO" sz="3600" dirty="0" smtClean="0"/>
            </a:br>
            <a:r>
              <a:rPr lang="nb-NO" sz="2700" b="0" i="1" dirty="0" smtClean="0"/>
              <a:t/>
            </a:r>
            <a:br>
              <a:rPr lang="nb-NO" sz="2700" b="0" i="1" dirty="0" smtClean="0"/>
            </a:br>
            <a:r>
              <a:rPr lang="nb-NO" sz="2700" b="0" i="1" dirty="0" smtClean="0"/>
              <a:t/>
            </a:r>
            <a:br>
              <a:rPr lang="nb-NO" sz="2700" b="0" i="1" dirty="0" smtClean="0"/>
            </a:br>
            <a:endParaRPr lang="nb-NO" sz="2700" b="0" i="1" dirty="0"/>
          </a:p>
        </p:txBody>
      </p:sp>
    </p:spTree>
    <p:extLst>
      <p:ext uri="{BB962C8B-B14F-4D97-AF65-F5344CB8AC3E}">
        <p14:creationId xmlns:p14="http://schemas.microsoft.com/office/powerpoint/2010/main" val="3498541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55889"/>
            <a:ext cx="10515600" cy="602174"/>
          </a:xfrm>
        </p:spPr>
        <p:txBody>
          <a:bodyPr>
            <a:normAutofit fontScale="90000"/>
          </a:bodyPr>
          <a:lstStyle/>
          <a:p>
            <a:r>
              <a:rPr lang="nb-NO" dirty="0" smtClean="0"/>
              <a:t>Bliksund, tiltakskort nr. 6938: Mottak av ambulansebestillinger via telefon og AMIS web.</a:t>
            </a:r>
            <a:r>
              <a:rPr lang="nb-NO" dirty="0"/>
              <a:t/>
            </a:r>
            <a:br>
              <a:rPr lang="nb-NO" dirty="0"/>
            </a:br>
            <a:endParaRPr lang="nb-NO" dirty="0"/>
          </a:p>
        </p:txBody>
      </p:sp>
      <p:sp>
        <p:nvSpPr>
          <p:cNvPr id="3" name="Plassholder for innhold 2"/>
          <p:cNvSpPr>
            <a:spLocks noGrp="1"/>
          </p:cNvSpPr>
          <p:nvPr>
            <p:ph idx="1"/>
          </p:nvPr>
        </p:nvSpPr>
        <p:spPr>
          <a:xfrm>
            <a:off x="768097" y="1545336"/>
            <a:ext cx="5943599" cy="4398264"/>
          </a:xfrm>
        </p:spPr>
        <p:txBody>
          <a:bodyPr>
            <a:normAutofit fontScale="92500" lnSpcReduction="10000"/>
          </a:bodyPr>
          <a:lstStyle/>
          <a:p>
            <a:pPr marL="0" indent="0">
              <a:buNone/>
            </a:pPr>
            <a:endParaRPr lang="nb-NO" dirty="0" smtClean="0"/>
          </a:p>
          <a:p>
            <a:r>
              <a:rPr lang="nb-NO" dirty="0"/>
              <a:t>Det skal fremkomme tydelig i AMIS dokumentasjon når det er et bestilt oppdrag for innleggelse som er rekvirert av lege (f. eks kriterienummer). </a:t>
            </a:r>
            <a:endParaRPr lang="nb-NO" dirty="0" smtClean="0"/>
          </a:p>
          <a:p>
            <a:pPr marL="0" indent="0">
              <a:buNone/>
            </a:pPr>
            <a:endParaRPr lang="nb-NO" dirty="0" smtClean="0"/>
          </a:p>
          <a:p>
            <a:r>
              <a:rPr lang="nb-NO" dirty="0" smtClean="0"/>
              <a:t>Gjelder også for </a:t>
            </a:r>
            <a:r>
              <a:rPr lang="nb-NO" dirty="0"/>
              <a:t>kategorien "Type hendelse": </a:t>
            </a:r>
            <a:r>
              <a:rPr lang="nb-NO" dirty="0" smtClean="0"/>
              <a:t>«Formidling sykehusinnleggelse». </a:t>
            </a:r>
          </a:p>
          <a:p>
            <a:pPr marL="457200" lvl="1" indent="0">
              <a:buNone/>
            </a:pPr>
            <a:r>
              <a:rPr lang="nb-NO" dirty="0" smtClean="0"/>
              <a:t>Dette </a:t>
            </a:r>
            <a:r>
              <a:rPr lang="nb-NO" dirty="0"/>
              <a:t>kopieres først i teksten til problemfeltet slik at det fremkommer tydelig for </a:t>
            </a:r>
            <a:r>
              <a:rPr lang="nb-NO" dirty="0" smtClean="0"/>
              <a:t>ambulansetjenesten</a:t>
            </a:r>
            <a:endParaRPr lang="nb-NO" dirty="0"/>
          </a:p>
          <a:p>
            <a:endParaRPr lang="nb-NO" dirty="0"/>
          </a:p>
          <a:p>
            <a:pPr marL="457200" lvl="1" indent="0">
              <a:buNone/>
            </a:pPr>
            <a:endParaRPr lang="nb-NO" dirty="0" smtClean="0"/>
          </a:p>
          <a:p>
            <a:pPr marL="457200" lvl="1" indent="0">
              <a:buNone/>
            </a:pPr>
            <a:endParaRPr lang="nb-NO" dirty="0"/>
          </a:p>
          <a:p>
            <a:pPr marL="0" indent="0">
              <a:buNone/>
            </a:pPr>
            <a:endParaRPr lang="nb-NO" b="1" dirty="0"/>
          </a:p>
        </p:txBody>
      </p:sp>
      <p:pic>
        <p:nvPicPr>
          <p:cNvPr id="4" name="Bilde 3"/>
          <p:cNvPicPr>
            <a:picLocks noChangeAspect="1"/>
          </p:cNvPicPr>
          <p:nvPr/>
        </p:nvPicPr>
        <p:blipFill>
          <a:blip r:embed="rId3"/>
          <a:stretch>
            <a:fillRect/>
          </a:stretch>
        </p:blipFill>
        <p:spPr>
          <a:xfrm>
            <a:off x="6711696" y="1880997"/>
            <a:ext cx="5133975" cy="1504950"/>
          </a:xfrm>
          <a:prstGeom prst="rect">
            <a:avLst/>
          </a:prstGeom>
        </p:spPr>
      </p:pic>
      <p:pic>
        <p:nvPicPr>
          <p:cNvPr id="5" name="Bilde 4"/>
          <p:cNvPicPr>
            <a:picLocks noChangeAspect="1"/>
          </p:cNvPicPr>
          <p:nvPr/>
        </p:nvPicPr>
        <p:blipFill>
          <a:blip r:embed="rId4"/>
          <a:stretch>
            <a:fillRect/>
          </a:stretch>
        </p:blipFill>
        <p:spPr>
          <a:xfrm>
            <a:off x="6856285" y="3923919"/>
            <a:ext cx="4276725" cy="1314450"/>
          </a:xfrm>
          <a:prstGeom prst="rect">
            <a:avLst/>
          </a:prstGeom>
        </p:spPr>
      </p:pic>
    </p:spTree>
    <p:extLst>
      <p:ext uri="{BB962C8B-B14F-4D97-AF65-F5344CB8AC3E}">
        <p14:creationId xmlns:p14="http://schemas.microsoft.com/office/powerpoint/2010/main" val="548771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55889"/>
            <a:ext cx="10515600" cy="602174"/>
          </a:xfrm>
        </p:spPr>
        <p:txBody>
          <a:bodyPr>
            <a:noAutofit/>
          </a:bodyPr>
          <a:lstStyle/>
          <a:p>
            <a:r>
              <a:rPr lang="nb-NO" sz="3200" dirty="0" smtClean="0"/>
              <a:t>Oppdatert tiltakskort for ambulansetjenesten STHF, Konsultasjon med lege og valg av destinasjon</a:t>
            </a:r>
            <a:endParaRPr lang="nb-NO" sz="3200" dirty="0"/>
          </a:p>
        </p:txBody>
      </p:sp>
      <p:sp>
        <p:nvSpPr>
          <p:cNvPr id="3" name="Plassholder for innhold 2"/>
          <p:cNvSpPr>
            <a:spLocks noGrp="1"/>
          </p:cNvSpPr>
          <p:nvPr>
            <p:ph idx="1"/>
          </p:nvPr>
        </p:nvSpPr>
        <p:spPr>
          <a:xfrm>
            <a:off x="768097" y="1545336"/>
            <a:ext cx="7013447" cy="4279392"/>
          </a:xfrm>
        </p:spPr>
        <p:txBody>
          <a:bodyPr>
            <a:normAutofit fontScale="62500" lnSpcReduction="20000"/>
          </a:bodyPr>
          <a:lstStyle/>
          <a:p>
            <a:pPr marL="0" indent="0">
              <a:buNone/>
            </a:pPr>
            <a:r>
              <a:rPr lang="nb-NO" b="1" dirty="0"/>
              <a:t>Ved usikkerhet knyttet til destinasjon etter konsultasjon</a:t>
            </a:r>
          </a:p>
          <a:p>
            <a:r>
              <a:rPr lang="nb-NO" dirty="0"/>
              <a:t>Der vi fremdeles er usikre på om det er valgt for lavt omsorgsnivå kan vi på selvstendig grunnlag </a:t>
            </a:r>
            <a:r>
              <a:rPr lang="nb-NO" dirty="0" smtClean="0"/>
              <a:t>bringe pasienten </a:t>
            </a:r>
            <a:r>
              <a:rPr lang="nb-NO" dirty="0"/>
              <a:t>til høyre omsorgsnivå (sykehus) jamfør rundskriv «Ansvar for pasienter i de </a:t>
            </a:r>
            <a:r>
              <a:rPr lang="nb-NO" dirty="0" smtClean="0"/>
              <a:t>akuttmedisinske tjenestene</a:t>
            </a:r>
            <a:r>
              <a:rPr lang="nb-NO" dirty="0"/>
              <a:t>». Hendelsen må journalføres grundig.</a:t>
            </a:r>
          </a:p>
          <a:p>
            <a:r>
              <a:rPr lang="nb-NO" dirty="0"/>
              <a:t>Dersom vi mener at omsorgsnivået som er besluttet er for høyt skal </a:t>
            </a:r>
            <a:r>
              <a:rPr lang="nb-NO" dirty="0" smtClean="0"/>
              <a:t>likevel </a:t>
            </a:r>
            <a:r>
              <a:rPr lang="nb-NO" dirty="0"/>
              <a:t>oppdraget utføres </a:t>
            </a:r>
            <a:r>
              <a:rPr lang="nb-NO" dirty="0" smtClean="0"/>
              <a:t>som besluttet </a:t>
            </a:r>
            <a:r>
              <a:rPr lang="nb-NO" dirty="0"/>
              <a:t>av legen</a:t>
            </a:r>
          </a:p>
          <a:p>
            <a:pPr marL="0" indent="0">
              <a:buNone/>
            </a:pPr>
            <a:endParaRPr lang="nb-NO" b="1" dirty="0" smtClean="0"/>
          </a:p>
          <a:p>
            <a:pPr marL="0" indent="0">
              <a:buNone/>
            </a:pPr>
            <a:r>
              <a:rPr lang="nb-NO" b="1" dirty="0" smtClean="0"/>
              <a:t>Der </a:t>
            </a:r>
            <a:r>
              <a:rPr lang="nb-NO" b="1" dirty="0"/>
              <a:t>annet helsepersonell </a:t>
            </a:r>
            <a:r>
              <a:rPr lang="nb-NO" b="1" dirty="0" smtClean="0"/>
              <a:t>enn </a:t>
            </a:r>
            <a:r>
              <a:rPr lang="nb-NO" b="1" dirty="0"/>
              <a:t>den definerte legekontakten er uenig i destinasjon</a:t>
            </a:r>
          </a:p>
          <a:p>
            <a:r>
              <a:rPr lang="nb-NO" dirty="0"/>
              <a:t>Annet helsepersonell skal i utgangspunktet ikke ta kontakt for å endre pasientens destinasjon. Der </a:t>
            </a:r>
            <a:r>
              <a:rPr lang="nb-NO" dirty="0" smtClean="0"/>
              <a:t>dette forekommer </a:t>
            </a:r>
            <a:r>
              <a:rPr lang="nb-NO" dirty="0"/>
              <a:t>så bør de ta dette direkte med den lege som er definert som kontaktpunkt for flyten.</a:t>
            </a:r>
          </a:p>
          <a:p>
            <a:r>
              <a:rPr lang="nb-NO" dirty="0"/>
              <a:t>Tommelfingerregelen er at vi kan triagerer destinasjon opp men ikke ned når vi kontaktes av personell som </a:t>
            </a:r>
            <a:r>
              <a:rPr lang="nb-NO" dirty="0" smtClean="0"/>
              <a:t>ikke har </a:t>
            </a:r>
            <a:r>
              <a:rPr lang="nb-NO" dirty="0"/>
              <a:t>ansvaret for pasienten. Se også punktet om journalføring</a:t>
            </a:r>
          </a:p>
          <a:p>
            <a:pPr marL="457200" lvl="1" indent="0">
              <a:buNone/>
            </a:pPr>
            <a:endParaRPr lang="nb-NO" dirty="0" smtClean="0"/>
          </a:p>
          <a:p>
            <a:pPr marL="457200" lvl="1" indent="0">
              <a:buNone/>
            </a:pPr>
            <a:endParaRPr lang="nb-NO" dirty="0"/>
          </a:p>
          <a:p>
            <a:pPr marL="0" indent="0">
              <a:buNone/>
            </a:pPr>
            <a:endParaRPr lang="nb-NO" b="1" dirty="0"/>
          </a:p>
        </p:txBody>
      </p:sp>
    </p:spTree>
    <p:extLst>
      <p:ext uri="{BB962C8B-B14F-4D97-AF65-F5344CB8AC3E}">
        <p14:creationId xmlns:p14="http://schemas.microsoft.com/office/powerpoint/2010/main" val="2395340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55889"/>
            <a:ext cx="10515600" cy="602174"/>
          </a:xfrm>
        </p:spPr>
        <p:txBody>
          <a:bodyPr>
            <a:noAutofit/>
          </a:bodyPr>
          <a:lstStyle/>
          <a:p>
            <a:r>
              <a:rPr lang="nb-NO" sz="3200" dirty="0" smtClean="0"/>
              <a:t>Forts. oppdatert tiltakskort for ambulansetjenesten STHF.</a:t>
            </a:r>
            <a:endParaRPr lang="nb-NO" sz="3200" dirty="0"/>
          </a:p>
        </p:txBody>
      </p:sp>
      <p:sp>
        <p:nvSpPr>
          <p:cNvPr id="3" name="Plassholder for innhold 2"/>
          <p:cNvSpPr>
            <a:spLocks noGrp="1"/>
          </p:cNvSpPr>
          <p:nvPr>
            <p:ph idx="1"/>
          </p:nvPr>
        </p:nvSpPr>
        <p:spPr>
          <a:xfrm>
            <a:off x="768097" y="1545336"/>
            <a:ext cx="7013447" cy="4279392"/>
          </a:xfrm>
        </p:spPr>
        <p:txBody>
          <a:bodyPr>
            <a:normAutofit fontScale="62500" lnSpcReduction="20000"/>
          </a:bodyPr>
          <a:lstStyle/>
          <a:p>
            <a:pPr marL="0" indent="0">
              <a:buNone/>
            </a:pPr>
            <a:r>
              <a:rPr lang="nb-NO" b="1" dirty="0"/>
              <a:t>Kommunikasjonslinje </a:t>
            </a:r>
            <a:endParaRPr lang="nb-NO" b="1" dirty="0" smtClean="0"/>
          </a:p>
          <a:p>
            <a:pPr marL="0" indent="0">
              <a:buNone/>
            </a:pPr>
            <a:r>
              <a:rPr lang="nb-NO" dirty="0" smtClean="0"/>
              <a:t>All </a:t>
            </a:r>
            <a:r>
              <a:rPr lang="nb-NO" dirty="0"/>
              <a:t>kommunikasjon foregår via AMK slik at samtalen loggføres</a:t>
            </a:r>
            <a:endParaRPr lang="nb-NO" dirty="0" smtClean="0"/>
          </a:p>
          <a:p>
            <a:pPr marL="457200" lvl="1" indent="0">
              <a:buNone/>
            </a:pPr>
            <a:endParaRPr lang="nb-NO" dirty="0"/>
          </a:p>
          <a:p>
            <a:pPr marL="0" indent="0">
              <a:buNone/>
            </a:pPr>
            <a:r>
              <a:rPr lang="nb-NO" b="1" dirty="0"/>
              <a:t>Journalføring ved </a:t>
            </a:r>
            <a:r>
              <a:rPr lang="nb-NO" b="1" dirty="0" smtClean="0"/>
              <a:t>konsultasjon</a:t>
            </a:r>
          </a:p>
          <a:p>
            <a:pPr marL="0" indent="0">
              <a:buNone/>
            </a:pPr>
            <a:r>
              <a:rPr lang="nb-NO" dirty="0"/>
              <a:t>Når den som yter helsehjelp innhenter faglige råd fra annet helsepersonell vil det normalt ikke være grunnlag for å opprette journal hos den som gir råd. Derimot må den som er ansvarlig for å yte helsehjelpen dokumentere hva de innhentede rådene går ut på, dersom de er relevante og nødvendige for den videre helsehjelpen. Se Helsedirektoratets brev jnr. 08/8165. </a:t>
            </a:r>
            <a:endParaRPr lang="nb-NO" dirty="0" smtClean="0"/>
          </a:p>
          <a:p>
            <a:pPr marL="0" indent="0">
              <a:buNone/>
            </a:pPr>
            <a:r>
              <a:rPr lang="nb-NO" dirty="0" smtClean="0"/>
              <a:t>Det </a:t>
            </a:r>
            <a:r>
              <a:rPr lang="nb-NO" dirty="0"/>
              <a:t>innebærer at det er personellet som er hos pasienten som er ansvarlig for å yte helsehjelpen og har også ansvaret for å dokumentere hva de innhentede rådene går ut på. Det journalføres hvem man har innhentet råd fra. </a:t>
            </a:r>
            <a:endParaRPr lang="nb-NO" dirty="0" smtClean="0"/>
          </a:p>
          <a:p>
            <a:pPr marL="0" indent="0">
              <a:buNone/>
            </a:pPr>
            <a:r>
              <a:rPr lang="nb-NO" dirty="0" smtClean="0"/>
              <a:t>Der </a:t>
            </a:r>
            <a:r>
              <a:rPr lang="nb-NO" dirty="0"/>
              <a:t>lege tar beslutning om det videre behandlingsforløpet til en navngitt pasient har legen ytet helsehjelp og er da ansvarlig for å journalføre helsehjelpen jamfør tilsynssak knyttet til dødsfall i Kragerø desember 2022. Dette kommer i tillegg til vår dokumentasjonsplikt. </a:t>
            </a:r>
            <a:endParaRPr lang="nb-NO" b="1" dirty="0"/>
          </a:p>
        </p:txBody>
      </p:sp>
    </p:spTree>
    <p:extLst>
      <p:ext uri="{BB962C8B-B14F-4D97-AF65-F5344CB8AC3E}">
        <p14:creationId xmlns:p14="http://schemas.microsoft.com/office/powerpoint/2010/main" val="626156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Kasus, hva legekontoret vet om pasient</a:t>
            </a:r>
            <a:endParaRPr lang="nb-NO" dirty="0"/>
          </a:p>
        </p:txBody>
      </p:sp>
      <p:sp>
        <p:nvSpPr>
          <p:cNvPr id="3" name="Plassholder for innhold 2"/>
          <p:cNvSpPr>
            <a:spLocks noGrp="1"/>
          </p:cNvSpPr>
          <p:nvPr>
            <p:ph idx="1"/>
          </p:nvPr>
        </p:nvSpPr>
        <p:spPr>
          <a:xfrm>
            <a:off x="838200" y="1490828"/>
            <a:ext cx="8479536" cy="4571643"/>
          </a:xfrm>
        </p:spPr>
        <p:txBody>
          <a:bodyPr>
            <a:normAutofit fontScale="92500"/>
          </a:bodyPr>
          <a:lstStyle/>
          <a:p>
            <a:r>
              <a:rPr lang="nb-NO" sz="3600" dirty="0" smtClean="0">
                <a:ea typeface="Cambria" panose="02040503050406030204" pitchFamily="18" charset="0"/>
                <a:cs typeface="Calibri" panose="020F0502020204030204" pitchFamily="34" charset="0"/>
              </a:rPr>
              <a:t>Mann </a:t>
            </a:r>
            <a:r>
              <a:rPr lang="nb-NO" sz="3600" dirty="0">
                <a:ea typeface="Cambria" panose="02040503050406030204" pitchFamily="18" charset="0"/>
                <a:cs typeface="Calibri" panose="020F0502020204030204" pitchFamily="34" charset="0"/>
              </a:rPr>
              <a:t>60 år, bor alene i egen </a:t>
            </a:r>
            <a:r>
              <a:rPr lang="nb-NO" sz="3600" dirty="0" smtClean="0">
                <a:ea typeface="Cambria" panose="02040503050406030204" pitchFamily="18" charset="0"/>
                <a:cs typeface="Calibri" panose="020F0502020204030204" pitchFamily="34" charset="0"/>
              </a:rPr>
              <a:t>bolig</a:t>
            </a:r>
          </a:p>
          <a:p>
            <a:r>
              <a:rPr lang="nb-NO" sz="3600" dirty="0" smtClean="0">
                <a:ea typeface="Cambria" panose="02040503050406030204" pitchFamily="18" charset="0"/>
                <a:cs typeface="Calibri" panose="020F0502020204030204" pitchFamily="34" charset="0"/>
              </a:rPr>
              <a:t>Mottar </a:t>
            </a:r>
            <a:r>
              <a:rPr lang="nb-NO" sz="3600" dirty="0">
                <a:latin typeface="Calibri" panose="020F0502020204030204" pitchFamily="34" charset="0"/>
                <a:ea typeface="Cambria" panose="02040503050406030204" pitchFamily="18" charset="0"/>
                <a:cs typeface="Calibri" panose="020F0502020204030204" pitchFamily="34" charset="0"/>
              </a:rPr>
              <a:t>hjemmesykepleie 2x daglig.</a:t>
            </a:r>
            <a:r>
              <a:rPr lang="nb-NO" sz="3600" dirty="0">
                <a:ea typeface="Cambria" panose="02040503050406030204" pitchFamily="18" charset="0"/>
                <a:cs typeface="Calibri" panose="020F0502020204030204" pitchFamily="34" charset="0"/>
              </a:rPr>
              <a:t> Hjemmesykepleien kontrollerer måling </a:t>
            </a:r>
            <a:r>
              <a:rPr lang="nb-NO" sz="3600" dirty="0" err="1" smtClean="0">
                <a:ea typeface="Cambria" panose="02040503050406030204" pitchFamily="18" charset="0"/>
                <a:cs typeface="Calibri" panose="020F0502020204030204" pitchFamily="34" charset="0"/>
              </a:rPr>
              <a:t>bl.s</a:t>
            </a:r>
            <a:r>
              <a:rPr lang="nb-NO" sz="3600" dirty="0" smtClean="0">
                <a:ea typeface="Cambria" panose="02040503050406030204" pitchFamily="18" charset="0"/>
                <a:cs typeface="Calibri" panose="020F0502020204030204" pitchFamily="34" charset="0"/>
              </a:rPr>
              <a:t>/insulin</a:t>
            </a:r>
            <a:r>
              <a:rPr lang="nb-NO" sz="3600" dirty="0">
                <a:ea typeface="Cambria" panose="02040503050406030204" pitchFamily="18" charset="0"/>
                <a:cs typeface="Calibri" panose="020F0502020204030204" pitchFamily="34" charset="0"/>
              </a:rPr>
              <a:t>, følger opp </a:t>
            </a:r>
            <a:r>
              <a:rPr lang="nb-NO" sz="3600" dirty="0" smtClean="0">
                <a:ea typeface="Cambria" panose="02040503050406030204" pitchFamily="18" charset="0"/>
                <a:cs typeface="Calibri" panose="020F0502020204030204" pitchFamily="34" charset="0"/>
              </a:rPr>
              <a:t>ernæring/vekt.</a:t>
            </a:r>
            <a:endParaRPr lang="nb-NO" sz="3600" dirty="0" smtClean="0">
              <a:latin typeface="Calibri" panose="020F0502020204030204" pitchFamily="34" charset="0"/>
              <a:ea typeface="Cambria" panose="02040503050406030204" pitchFamily="18" charset="0"/>
              <a:cs typeface="Calibri" panose="020F0502020204030204" pitchFamily="34" charset="0"/>
            </a:endParaRPr>
          </a:p>
          <a:p>
            <a:r>
              <a:rPr lang="nb-NO" sz="3600" dirty="0" smtClean="0">
                <a:latin typeface="Calibri" panose="020F0502020204030204" pitchFamily="34" charset="0"/>
                <a:ea typeface="Cambria" panose="02040503050406030204" pitchFamily="18" charset="0"/>
                <a:cs typeface="Calibri" panose="020F0502020204030204" pitchFamily="34" charset="0"/>
              </a:rPr>
              <a:t>Sykdomsbakgrunn: </a:t>
            </a:r>
            <a:r>
              <a:rPr lang="nb-NO" sz="3600" dirty="0" smtClean="0">
                <a:ea typeface="Cambria" panose="02040503050406030204" pitchFamily="18" charset="0"/>
                <a:cs typeface="Calibri" panose="020F0502020204030204" pitchFamily="34" charset="0"/>
              </a:rPr>
              <a:t>Ustabil</a:t>
            </a:r>
            <a:r>
              <a:rPr lang="nb-NO" sz="3600" dirty="0">
                <a:ea typeface="Cambria" panose="02040503050406030204" pitchFamily="18" charset="0"/>
                <a:cs typeface="Calibri" panose="020F0502020204030204" pitchFamily="34" charset="0"/>
              </a:rPr>
              <a:t>, insulintrengende diabetes, emfysem/ KOLS grad 4. Hjertestans 2019 </a:t>
            </a:r>
            <a:r>
              <a:rPr lang="nb-NO" sz="3600" dirty="0" err="1">
                <a:ea typeface="Cambria" panose="02040503050406030204" pitchFamily="18" charset="0"/>
                <a:cs typeface="Calibri" panose="020F0502020204030204" pitchFamily="34" charset="0"/>
              </a:rPr>
              <a:t>ifm</a:t>
            </a:r>
            <a:r>
              <a:rPr lang="nb-NO" sz="3600" dirty="0">
                <a:ea typeface="Cambria" panose="02040503050406030204" pitchFamily="18" charset="0"/>
                <a:cs typeface="Calibri" panose="020F0502020204030204" pitchFamily="34" charset="0"/>
              </a:rPr>
              <a:t>. </a:t>
            </a:r>
            <a:r>
              <a:rPr lang="nb-NO" sz="3600" dirty="0" err="1">
                <a:ea typeface="Cambria" panose="02040503050406030204" pitchFamily="18" charset="0"/>
                <a:cs typeface="Calibri" panose="020F0502020204030204" pitchFamily="34" charset="0"/>
              </a:rPr>
              <a:t>ketoacidose</a:t>
            </a:r>
            <a:r>
              <a:rPr lang="nb-NO" sz="3600" dirty="0">
                <a:ea typeface="Cambria" panose="02040503050406030204" pitchFamily="18" charset="0"/>
                <a:cs typeface="Calibri" panose="020F0502020204030204" pitchFamily="34" charset="0"/>
              </a:rPr>
              <a:t>, langvarig intensivopphold. Multiple medikamenter. U</a:t>
            </a:r>
            <a:r>
              <a:rPr lang="nb-NO" sz="3600" dirty="0">
                <a:latin typeface="Calibri" panose="020F0502020204030204" pitchFamily="34" charset="0"/>
                <a:ea typeface="Cambria" panose="02040503050406030204" pitchFamily="18" charset="0"/>
                <a:cs typeface="Calibri" panose="020F0502020204030204" pitchFamily="34" charset="0"/>
              </a:rPr>
              <a:t>nder utredning for kognitiv svikt.</a:t>
            </a:r>
            <a:endParaRPr lang="nb-NO" sz="3600" dirty="0">
              <a:ea typeface="Cambria" panose="02040503050406030204" pitchFamily="18" charset="0"/>
              <a:cs typeface="Calibri" panose="020F0502020204030204" pitchFamily="34" charset="0"/>
            </a:endParaRPr>
          </a:p>
          <a:p>
            <a:pPr marL="0" indent="0">
              <a:buNone/>
            </a:pPr>
            <a:endParaRPr lang="nb-NO" sz="3600" dirty="0" smtClean="0"/>
          </a:p>
          <a:p>
            <a:pPr marL="0" indent="0">
              <a:buNone/>
            </a:pPr>
            <a:endParaRPr lang="nb-NO" dirty="0" smtClean="0"/>
          </a:p>
          <a:p>
            <a:pPr lvl="1"/>
            <a:endParaRPr lang="nb-NO" dirty="0" smtClean="0"/>
          </a:p>
          <a:p>
            <a:pPr lvl="1"/>
            <a:endParaRPr lang="nb-NO" dirty="0" smtClean="0"/>
          </a:p>
          <a:p>
            <a:pPr lvl="1"/>
            <a:endParaRPr lang="nb-NO" dirty="0"/>
          </a:p>
          <a:p>
            <a:pPr marL="0" indent="0">
              <a:buNone/>
            </a:pPr>
            <a:endParaRPr lang="nb-NO" b="1" dirty="0"/>
          </a:p>
        </p:txBody>
      </p:sp>
    </p:spTree>
    <p:extLst>
      <p:ext uri="{BB962C8B-B14F-4D97-AF65-F5344CB8AC3E}">
        <p14:creationId xmlns:p14="http://schemas.microsoft.com/office/powerpoint/2010/main" val="239673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Kasus, fremstilt fra legekontor for innleggelse STHF</a:t>
            </a:r>
            <a:endParaRPr lang="nb-NO" dirty="0"/>
          </a:p>
        </p:txBody>
      </p:sp>
      <p:sp>
        <p:nvSpPr>
          <p:cNvPr id="3" name="Plassholder for innhold 2"/>
          <p:cNvSpPr>
            <a:spLocks noGrp="1"/>
          </p:cNvSpPr>
          <p:nvPr>
            <p:ph idx="1"/>
          </p:nvPr>
        </p:nvSpPr>
        <p:spPr>
          <a:xfrm>
            <a:off x="838200" y="1490828"/>
            <a:ext cx="8479536" cy="4571643"/>
          </a:xfrm>
        </p:spPr>
        <p:txBody>
          <a:bodyPr>
            <a:normAutofit/>
          </a:bodyPr>
          <a:lstStyle/>
          <a:p>
            <a:r>
              <a:rPr lang="nb-NO" sz="3600" dirty="0" err="1">
                <a:latin typeface="Calibri" panose="020F0502020204030204" pitchFamily="34" charset="0"/>
                <a:ea typeface="Cambria" panose="02040503050406030204" pitchFamily="18" charset="0"/>
                <a:cs typeface="Calibri" panose="020F0502020204030204" pitchFamily="34" charset="0"/>
              </a:rPr>
              <a:t>Ø.hjelps</a:t>
            </a:r>
            <a:r>
              <a:rPr lang="nb-NO" sz="3600" dirty="0">
                <a:latin typeface="Calibri" panose="020F0502020204030204" pitchFamily="34" charset="0"/>
                <a:ea typeface="Cambria" panose="02040503050406030204" pitchFamily="18" charset="0"/>
                <a:cs typeface="Calibri" panose="020F0502020204030204" pitchFamily="34" charset="0"/>
              </a:rPr>
              <a:t> henvising fra pasientens fastlege om innleggelse(gul tur) ved Sykehuset Telemark/Skien for </a:t>
            </a:r>
            <a:r>
              <a:rPr lang="nb-NO" sz="3600" dirty="0">
                <a:latin typeface="Calibri" panose="020F0502020204030204" pitchFamily="34" charset="0"/>
                <a:cs typeface="Calibri" panose="020F0502020204030204" pitchFamily="34" charset="0"/>
              </a:rPr>
              <a:t>ustabil diabetes, </a:t>
            </a:r>
            <a:r>
              <a:rPr lang="nb-NO" sz="3600" dirty="0">
                <a:latin typeface="Calibri" panose="020F0502020204030204" pitchFamily="34" charset="0"/>
                <a:ea typeface="Cambria" panose="02040503050406030204" pitchFamily="18" charset="0"/>
                <a:cs typeface="Calibri" panose="020F0502020204030204" pitchFamily="34" charset="0"/>
              </a:rPr>
              <a:t>redusert almenntilstand og bevissthet. M</a:t>
            </a:r>
            <a:r>
              <a:rPr lang="nb-NO" sz="3600" dirty="0">
                <a:latin typeface="Calibri" panose="020F0502020204030204" pitchFamily="34" charset="0"/>
                <a:cs typeface="Calibri" panose="020F0502020204030204" pitchFamily="34" charset="0"/>
              </a:rPr>
              <a:t>istanke om </a:t>
            </a:r>
            <a:r>
              <a:rPr lang="nb-NO" sz="3600" dirty="0" err="1">
                <a:latin typeface="Calibri" panose="020F0502020204030204" pitchFamily="34" charset="0"/>
                <a:ea typeface="Cambria" panose="02040503050406030204" pitchFamily="18" charset="0"/>
                <a:cs typeface="Calibri" panose="020F0502020204030204" pitchFamily="34" charset="0"/>
              </a:rPr>
              <a:t>ketoacidose</a:t>
            </a:r>
            <a:r>
              <a:rPr lang="nb-NO" sz="3600" dirty="0" smtClean="0">
                <a:latin typeface="Calibri" panose="020F0502020204030204" pitchFamily="34" charset="0"/>
                <a:ea typeface="Cambria" panose="02040503050406030204" pitchFamily="18" charset="0"/>
                <a:cs typeface="Calibri" panose="020F0502020204030204" pitchFamily="34" charset="0"/>
              </a:rPr>
              <a:t>.</a:t>
            </a:r>
          </a:p>
          <a:p>
            <a:r>
              <a:rPr lang="nb-NO" sz="3600" dirty="0">
                <a:latin typeface="Calibri" panose="020F0502020204030204" pitchFamily="34" charset="0"/>
                <a:ea typeface="Cambria" panose="02040503050406030204" pitchFamily="18" charset="0"/>
                <a:cs typeface="Calibri" panose="020F0502020204030204" pitchFamily="34" charset="0"/>
              </a:rPr>
              <a:t>Ikke merket noe spesielt </a:t>
            </a:r>
            <a:r>
              <a:rPr lang="nb-NO" sz="3600" dirty="0" err="1">
                <a:latin typeface="Calibri" panose="020F0502020204030204" pitchFamily="34" charset="0"/>
                <a:ea typeface="Cambria" panose="02040503050406030204" pitchFamily="18" charset="0"/>
                <a:cs typeface="Calibri" panose="020F0502020204030204" pitchFamily="34" charset="0"/>
              </a:rPr>
              <a:t>mtp</a:t>
            </a:r>
            <a:r>
              <a:rPr lang="nb-NO" sz="3600" dirty="0">
                <a:latin typeface="Calibri" panose="020F0502020204030204" pitchFamily="34" charset="0"/>
                <a:ea typeface="Cambria" panose="02040503050406030204" pitchFamily="18" charset="0"/>
                <a:cs typeface="Calibri" panose="020F0502020204030204" pitchFamily="34" charset="0"/>
              </a:rPr>
              <a:t> KOLS 3 dager </a:t>
            </a:r>
            <a:r>
              <a:rPr lang="nb-NO" sz="3600" dirty="0" smtClean="0">
                <a:latin typeface="Calibri" panose="020F0502020204030204" pitchFamily="34" charset="0"/>
                <a:ea typeface="Cambria" panose="02040503050406030204" pitchFamily="18" charset="0"/>
                <a:cs typeface="Calibri" panose="020F0502020204030204" pitchFamily="34" charset="0"/>
              </a:rPr>
              <a:t>før</a:t>
            </a:r>
          </a:p>
          <a:p>
            <a:r>
              <a:rPr lang="nb-NO" sz="3600" dirty="0">
                <a:latin typeface="Calibri" panose="020F0502020204030204" pitchFamily="34" charset="0"/>
                <a:ea typeface="Cambria" panose="02040503050406030204" pitchFamily="18" charset="0"/>
                <a:cs typeface="Calibri" panose="020F0502020204030204" pitchFamily="34" charset="0"/>
              </a:rPr>
              <a:t>Ikke tatt medisiner </a:t>
            </a:r>
            <a:r>
              <a:rPr lang="nb-NO" sz="3600" dirty="0" smtClean="0">
                <a:latin typeface="Calibri" panose="020F0502020204030204" pitchFamily="34" charset="0"/>
                <a:ea typeface="Cambria" panose="02040503050406030204" pitchFamily="18" charset="0"/>
                <a:cs typeface="Calibri" panose="020F0502020204030204" pitchFamily="34" charset="0"/>
              </a:rPr>
              <a:t>på 3-4 dager.</a:t>
            </a:r>
          </a:p>
          <a:p>
            <a:endParaRPr lang="nb-NO" sz="3600" dirty="0">
              <a:latin typeface="Calibri" panose="020F0502020204030204" pitchFamily="34" charset="0"/>
              <a:ea typeface="Cambria" panose="02040503050406030204" pitchFamily="18" charset="0"/>
              <a:cs typeface="Calibri" panose="020F0502020204030204" pitchFamily="34" charset="0"/>
            </a:endParaRPr>
          </a:p>
          <a:p>
            <a:endParaRPr lang="nb-NO" sz="3600" dirty="0" smtClean="0">
              <a:latin typeface="Calibri" panose="020F0502020204030204" pitchFamily="34" charset="0"/>
              <a:ea typeface="Cambria" panose="02040503050406030204" pitchFamily="18" charset="0"/>
              <a:cs typeface="Calibri" panose="020F0502020204030204" pitchFamily="34" charset="0"/>
            </a:endParaRPr>
          </a:p>
          <a:p>
            <a:endParaRPr lang="nb-NO" sz="3600" dirty="0" smtClean="0"/>
          </a:p>
          <a:p>
            <a:pPr marL="0" indent="0">
              <a:buNone/>
            </a:pPr>
            <a:endParaRPr lang="nb-NO" dirty="0" smtClean="0"/>
          </a:p>
          <a:p>
            <a:pPr lvl="1"/>
            <a:endParaRPr lang="nb-NO" dirty="0" smtClean="0"/>
          </a:p>
          <a:p>
            <a:pPr lvl="1"/>
            <a:endParaRPr lang="nb-NO" dirty="0" smtClean="0"/>
          </a:p>
          <a:p>
            <a:pPr lvl="1"/>
            <a:endParaRPr lang="nb-NO" dirty="0"/>
          </a:p>
          <a:p>
            <a:pPr marL="0" indent="0">
              <a:buNone/>
            </a:pPr>
            <a:endParaRPr lang="nb-NO" b="1" dirty="0"/>
          </a:p>
        </p:txBody>
      </p:sp>
    </p:spTree>
    <p:extLst>
      <p:ext uri="{BB962C8B-B14F-4D97-AF65-F5344CB8AC3E}">
        <p14:creationId xmlns:p14="http://schemas.microsoft.com/office/powerpoint/2010/main" val="3749030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AMK meldingsmottak</a:t>
            </a:r>
            <a:endParaRPr lang="nb-NO" dirty="0"/>
          </a:p>
        </p:txBody>
      </p:sp>
      <p:sp>
        <p:nvSpPr>
          <p:cNvPr id="3" name="Plassholder for innhold 2"/>
          <p:cNvSpPr>
            <a:spLocks noGrp="1"/>
          </p:cNvSpPr>
          <p:nvPr>
            <p:ph idx="1"/>
          </p:nvPr>
        </p:nvSpPr>
        <p:spPr>
          <a:xfrm>
            <a:off x="838200" y="1286637"/>
            <a:ext cx="8534400" cy="4757547"/>
          </a:xfrm>
        </p:spPr>
        <p:txBody>
          <a:bodyPr>
            <a:normAutofit fontScale="92500" lnSpcReduction="20000"/>
          </a:bodyPr>
          <a:lstStyle/>
          <a:p>
            <a:pPr marL="0" indent="0">
              <a:buNone/>
            </a:pPr>
            <a:r>
              <a:rPr lang="nb-NO" dirty="0" smtClean="0">
                <a:latin typeface="Calibri" panose="020F0502020204030204" pitchFamily="34" charset="0"/>
                <a:ea typeface="Cambria" panose="02040503050406030204" pitchFamily="18" charset="0"/>
                <a:cs typeface="Calibri" panose="020F0502020204030204" pitchFamily="34" charset="0"/>
              </a:rPr>
              <a:t>MO mottar bestilling fra fastlegekontor, med følgende informasjon:</a:t>
            </a:r>
          </a:p>
          <a:p>
            <a:r>
              <a:rPr lang="nb-NO" dirty="0" smtClean="0">
                <a:latin typeface="Calibri" panose="020F0502020204030204" pitchFamily="34" charset="0"/>
                <a:ea typeface="Cambria" panose="02040503050406030204" pitchFamily="18" charset="0"/>
                <a:cs typeface="Calibri" panose="020F0502020204030204" pitchFamily="34" charset="0"/>
              </a:rPr>
              <a:t>Fastlege skal legge inn pasienten til sykehus</a:t>
            </a:r>
          </a:p>
          <a:p>
            <a:r>
              <a:rPr lang="nb-NO" dirty="0" err="1" smtClean="0">
                <a:latin typeface="Calibri" panose="020F0502020204030204" pitchFamily="34" charset="0"/>
                <a:ea typeface="Cambria" panose="02040503050406030204" pitchFamily="18" charset="0"/>
                <a:cs typeface="Calibri" panose="020F0502020204030204" pitchFamily="34" charset="0"/>
              </a:rPr>
              <a:t>Hjspl</a:t>
            </a:r>
            <a:r>
              <a:rPr lang="nb-NO" dirty="0" smtClean="0">
                <a:latin typeface="Calibri" panose="020F0502020204030204" pitchFamily="34" charset="0"/>
                <a:ea typeface="Cambria" panose="02040503050406030204" pitchFamily="18" charset="0"/>
                <a:cs typeface="Calibri" panose="020F0502020204030204" pitchFamily="34" charset="0"/>
              </a:rPr>
              <a:t>. har vært hos ham nylig; med følgende målinger:</a:t>
            </a:r>
          </a:p>
          <a:p>
            <a:pPr lvl="1"/>
            <a:r>
              <a:rPr lang="nb-NO" dirty="0" err="1" smtClean="0">
                <a:latin typeface="Calibri" panose="020F0502020204030204" pitchFamily="34" charset="0"/>
                <a:ea typeface="Cambria" panose="02040503050406030204" pitchFamily="18" charset="0"/>
                <a:cs typeface="Calibri" panose="020F0502020204030204" pitchFamily="34" charset="0"/>
              </a:rPr>
              <a:t>Bl.s</a:t>
            </a:r>
            <a:r>
              <a:rPr lang="nb-NO" dirty="0" smtClean="0">
                <a:latin typeface="Calibri" panose="020F0502020204030204" pitchFamily="34" charset="0"/>
                <a:ea typeface="Cambria" panose="02040503050406030204" pitchFamily="18" charset="0"/>
                <a:cs typeface="Calibri" panose="020F0502020204030204" pitchFamily="34" charset="0"/>
              </a:rPr>
              <a:t> 16.8</a:t>
            </a:r>
          </a:p>
          <a:p>
            <a:pPr lvl="1"/>
            <a:r>
              <a:rPr lang="nb-NO" dirty="0" err="1" smtClean="0">
                <a:latin typeface="Calibri" panose="020F0502020204030204" pitchFamily="34" charset="0"/>
                <a:ea typeface="Cambria" panose="02040503050406030204" pitchFamily="18" charset="0"/>
                <a:cs typeface="Calibri" panose="020F0502020204030204" pitchFamily="34" charset="0"/>
              </a:rPr>
              <a:t>Rf</a:t>
            </a:r>
            <a:r>
              <a:rPr lang="nb-NO" dirty="0" smtClean="0">
                <a:latin typeface="Calibri" panose="020F0502020204030204" pitchFamily="34" charset="0"/>
                <a:ea typeface="Cambria" panose="02040503050406030204" pitchFamily="18" charset="0"/>
                <a:cs typeface="Calibri" panose="020F0502020204030204" pitchFamily="34" charset="0"/>
              </a:rPr>
              <a:t> 24</a:t>
            </a:r>
          </a:p>
          <a:p>
            <a:pPr lvl="1"/>
            <a:r>
              <a:rPr lang="nb-NO" dirty="0" smtClean="0">
                <a:latin typeface="Calibri" panose="020F0502020204030204" pitchFamily="34" charset="0"/>
                <a:ea typeface="Cambria" panose="02040503050406030204" pitchFamily="18" charset="0"/>
                <a:cs typeface="Calibri" panose="020F0502020204030204" pitchFamily="34" charset="0"/>
              </a:rPr>
              <a:t>Metning 72 (som er usikker måling ref. legekontor)</a:t>
            </a:r>
          </a:p>
          <a:p>
            <a:pPr lvl="1"/>
            <a:r>
              <a:rPr lang="nb-NO" dirty="0" smtClean="0">
                <a:latin typeface="Calibri" panose="020F0502020204030204" pitchFamily="34" charset="0"/>
                <a:ea typeface="Cambria" panose="02040503050406030204" pitchFamily="18" charset="0"/>
                <a:cs typeface="Calibri" panose="020F0502020204030204" pitchFamily="34" charset="0"/>
              </a:rPr>
              <a:t>BT 91/66</a:t>
            </a:r>
          </a:p>
          <a:p>
            <a:pPr lvl="1"/>
            <a:r>
              <a:rPr lang="nb-NO" dirty="0">
                <a:latin typeface="Calibri" panose="020F0502020204030204" pitchFamily="34" charset="0"/>
                <a:ea typeface="Cambria" panose="02040503050406030204" pitchFamily="18" charset="0"/>
                <a:cs typeface="Calibri" panose="020F0502020204030204" pitchFamily="34" charset="0"/>
              </a:rPr>
              <a:t>p</a:t>
            </a:r>
            <a:r>
              <a:rPr lang="nb-NO" dirty="0" smtClean="0">
                <a:latin typeface="Calibri" panose="020F0502020204030204" pitchFamily="34" charset="0"/>
                <a:ea typeface="Cambria" panose="02040503050406030204" pitchFamily="18" charset="0"/>
                <a:cs typeface="Calibri" panose="020F0502020204030204" pitchFamily="34" charset="0"/>
              </a:rPr>
              <a:t> 112</a:t>
            </a:r>
          </a:p>
          <a:p>
            <a:pPr lvl="1"/>
            <a:r>
              <a:rPr lang="nb-NO" dirty="0" smtClean="0">
                <a:latin typeface="Calibri" panose="020F0502020204030204" pitchFamily="34" charset="0"/>
                <a:ea typeface="Cambria" panose="02040503050406030204" pitchFamily="18" charset="0"/>
                <a:cs typeface="Calibri" panose="020F0502020204030204" pitchFamily="34" charset="0"/>
              </a:rPr>
              <a:t>Våken</a:t>
            </a:r>
          </a:p>
          <a:p>
            <a:pPr lvl="1"/>
            <a:r>
              <a:rPr lang="nb-NO" dirty="0" smtClean="0">
                <a:latin typeface="Calibri" panose="020F0502020204030204" pitchFamily="34" charset="0"/>
                <a:ea typeface="Cambria" panose="02040503050406030204" pitchFamily="18" charset="0"/>
                <a:cs typeface="Calibri" panose="020F0502020204030204" pitchFamily="34" charset="0"/>
              </a:rPr>
              <a:t>Lege bekrefter gul hastegrad</a:t>
            </a:r>
          </a:p>
          <a:p>
            <a:pPr lvl="1"/>
            <a:r>
              <a:rPr lang="nb-NO" dirty="0" smtClean="0">
                <a:latin typeface="Calibri" panose="020F0502020204030204" pitchFamily="34" charset="0"/>
                <a:ea typeface="Cambria" panose="02040503050406030204" pitchFamily="18" charset="0"/>
                <a:cs typeface="Calibri" panose="020F0502020204030204" pitchFamily="34" charset="0"/>
              </a:rPr>
              <a:t>Fastlege konfererer med sykehuslege for innleggelsen</a:t>
            </a:r>
          </a:p>
          <a:p>
            <a:r>
              <a:rPr lang="nb-NO" dirty="0" err="1" smtClean="0">
                <a:latin typeface="Calibri" panose="020F0502020204030204" pitchFamily="34" charset="0"/>
                <a:ea typeface="Cambria" panose="02040503050406030204" pitchFamily="18" charset="0"/>
                <a:cs typeface="Calibri" panose="020F0502020204030204" pitchFamily="34" charset="0"/>
              </a:rPr>
              <a:t>Hjspl</a:t>
            </a:r>
            <a:r>
              <a:rPr lang="nb-NO" dirty="0" smtClean="0">
                <a:latin typeface="Calibri" panose="020F0502020204030204" pitchFamily="34" charset="0"/>
                <a:ea typeface="Cambria" panose="02040503050406030204" pitchFamily="18" charset="0"/>
                <a:cs typeface="Calibri" panose="020F0502020204030204" pitchFamily="34" charset="0"/>
              </a:rPr>
              <a:t>. har gått til annen pas. for å bistå </a:t>
            </a:r>
            <a:r>
              <a:rPr lang="nb-NO" dirty="0" err="1" smtClean="0">
                <a:latin typeface="Calibri" panose="020F0502020204030204" pitchFamily="34" charset="0"/>
                <a:ea typeface="Cambria" panose="02040503050406030204" pitchFamily="18" charset="0"/>
                <a:cs typeface="Calibri" panose="020F0502020204030204" pitchFamily="34" charset="0"/>
              </a:rPr>
              <a:t>ambu</a:t>
            </a:r>
            <a:r>
              <a:rPr lang="nb-NO" dirty="0" smtClean="0">
                <a:latin typeface="Calibri" panose="020F0502020204030204" pitchFamily="34" charset="0"/>
                <a:ea typeface="Cambria" panose="02040503050406030204" pitchFamily="18" charset="0"/>
                <a:cs typeface="Calibri" panose="020F0502020204030204" pitchFamily="34" charset="0"/>
              </a:rPr>
              <a:t>. å bli låst inn på annen hendelse</a:t>
            </a:r>
          </a:p>
          <a:p>
            <a:pPr marL="0" indent="0">
              <a:buNone/>
            </a:pPr>
            <a:endParaRPr lang="nb-NO" dirty="0" smtClean="0">
              <a:latin typeface="Calibri" panose="020F0502020204030204" pitchFamily="34" charset="0"/>
              <a:ea typeface="Cambria" panose="02040503050406030204" pitchFamily="18" charset="0"/>
              <a:cs typeface="Calibri" panose="020F0502020204030204" pitchFamily="34" charset="0"/>
            </a:endParaRPr>
          </a:p>
          <a:p>
            <a:pPr lvl="1"/>
            <a:endParaRPr lang="nb-NO" dirty="0" smtClean="0">
              <a:latin typeface="Calibri" panose="020F0502020204030204" pitchFamily="34" charset="0"/>
              <a:ea typeface="Cambria" panose="02040503050406030204" pitchFamily="18" charset="0"/>
              <a:cs typeface="Calibri" panose="020F0502020204030204" pitchFamily="34" charset="0"/>
            </a:endParaRPr>
          </a:p>
          <a:p>
            <a:pPr lvl="1"/>
            <a:endParaRPr lang="nb-NO" dirty="0" smtClean="0">
              <a:latin typeface="Calibri" panose="020F0502020204030204" pitchFamily="34" charset="0"/>
              <a:ea typeface="Cambria" panose="02040503050406030204" pitchFamily="18" charset="0"/>
              <a:cs typeface="Calibri" panose="020F0502020204030204" pitchFamily="34" charset="0"/>
            </a:endParaRPr>
          </a:p>
          <a:p>
            <a:pPr lvl="1"/>
            <a:endParaRPr lang="nb-NO" dirty="0">
              <a:latin typeface="Calibri" panose="020F0502020204030204" pitchFamily="34" charset="0"/>
              <a:ea typeface="Cambria" panose="02040503050406030204" pitchFamily="18" charset="0"/>
              <a:cs typeface="Calibri" panose="020F0502020204030204" pitchFamily="34" charset="0"/>
            </a:endParaRPr>
          </a:p>
          <a:p>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1143290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AMIS dokumentasjon</a:t>
            </a:r>
            <a:endParaRPr lang="nb-NO" dirty="0"/>
          </a:p>
        </p:txBody>
      </p:sp>
      <p:sp>
        <p:nvSpPr>
          <p:cNvPr id="3" name="Plassholder for innhold 2"/>
          <p:cNvSpPr>
            <a:spLocks noGrp="1"/>
          </p:cNvSpPr>
          <p:nvPr>
            <p:ph idx="1"/>
          </p:nvPr>
        </p:nvSpPr>
        <p:spPr>
          <a:xfrm>
            <a:off x="838200" y="1286637"/>
            <a:ext cx="8534400" cy="4757547"/>
          </a:xfrm>
        </p:spPr>
        <p:txBody>
          <a:bodyPr>
            <a:normAutofit fontScale="92500" lnSpcReduction="10000"/>
          </a:bodyPr>
          <a:lstStyle/>
          <a:p>
            <a:r>
              <a:rPr lang="nb-NO" dirty="0" smtClean="0">
                <a:latin typeface="Calibri" panose="020F0502020204030204" pitchFamily="34" charset="0"/>
                <a:ea typeface="Cambria" panose="02040503050406030204" pitchFamily="18" charset="0"/>
                <a:cs typeface="Calibri" panose="020F0502020204030204" pitchFamily="34" charset="0"/>
              </a:rPr>
              <a:t>Informasjonen som ble gitt av legekontoret registreres</a:t>
            </a:r>
          </a:p>
          <a:p>
            <a:r>
              <a:rPr lang="nb-NO" dirty="0" smtClean="0">
                <a:latin typeface="Calibri" panose="020F0502020204030204" pitchFamily="34" charset="0"/>
                <a:ea typeface="Cambria" panose="02040503050406030204" pitchFamily="18" charset="0"/>
                <a:cs typeface="Calibri" panose="020F0502020204030204" pitchFamily="34" charset="0"/>
              </a:rPr>
              <a:t>Navn på innleggende lege er dokumentert </a:t>
            </a:r>
          </a:p>
          <a:p>
            <a:r>
              <a:rPr lang="nb-NO" dirty="0" smtClean="0">
                <a:latin typeface="Calibri" panose="020F0502020204030204" pitchFamily="34" charset="0"/>
                <a:ea typeface="Cambria" panose="02040503050406030204" pitchFamily="18" charset="0"/>
                <a:cs typeface="Calibri" panose="020F0502020204030204" pitchFamily="34" charset="0"/>
              </a:rPr>
              <a:t>Kopiert inn tidskritisk </a:t>
            </a:r>
            <a:r>
              <a:rPr lang="nb-NO" dirty="0" smtClean="0">
                <a:solidFill>
                  <a:srgbClr val="FF0000"/>
                </a:solidFill>
                <a:latin typeface="Calibri" panose="020F0502020204030204" pitchFamily="34" charset="0"/>
                <a:ea typeface="Cambria" panose="02040503050406030204" pitchFamily="18" charset="0"/>
                <a:cs typeface="Calibri" panose="020F0502020204030204" pitchFamily="34" charset="0"/>
              </a:rPr>
              <a:t>KJ</a:t>
            </a:r>
            <a:r>
              <a:rPr lang="nb-NO" dirty="0" smtClean="0">
                <a:latin typeface="Calibri" panose="020F0502020204030204" pitchFamily="34" charset="0"/>
                <a:ea typeface="Cambria" panose="02040503050406030204" pitchFamily="18" charset="0"/>
                <a:cs typeface="Calibri" panose="020F0502020204030204" pitchFamily="34" charset="0"/>
              </a:rPr>
              <a:t> i problemfeltet, som omhandler </a:t>
            </a:r>
            <a:r>
              <a:rPr lang="nb-NO" dirty="0" err="1" smtClean="0">
                <a:latin typeface="Calibri" panose="020F0502020204030204" pitchFamily="34" charset="0"/>
                <a:ea typeface="Cambria" panose="02040503050406030204" pitchFamily="18" charset="0"/>
                <a:cs typeface="Calibri" panose="020F0502020204030204" pitchFamily="34" charset="0"/>
              </a:rPr>
              <a:t>bl.a</a:t>
            </a:r>
            <a:r>
              <a:rPr lang="nb-NO" dirty="0" smtClean="0">
                <a:latin typeface="Calibri" panose="020F0502020204030204" pitchFamily="34" charset="0"/>
                <a:ea typeface="Cambria" panose="02040503050406030204" pitchFamily="18" charset="0"/>
                <a:cs typeface="Calibri" panose="020F0502020204030204" pitchFamily="34" charset="0"/>
              </a:rPr>
              <a:t>;</a:t>
            </a:r>
          </a:p>
          <a:p>
            <a:pPr lvl="1"/>
            <a:r>
              <a:rPr lang="nb-NO" dirty="0" smtClean="0">
                <a:latin typeface="Calibri" panose="020F0502020204030204" pitchFamily="34" charset="0"/>
                <a:ea typeface="Cambria" panose="02040503050406030204" pitchFamily="18" charset="0"/>
                <a:cs typeface="Calibri" panose="020F0502020204030204" pitchFamily="34" charset="0"/>
              </a:rPr>
              <a:t>Kols grad 6</a:t>
            </a:r>
          </a:p>
          <a:p>
            <a:pPr lvl="1"/>
            <a:r>
              <a:rPr lang="nb-NO" dirty="0" smtClean="0">
                <a:latin typeface="Calibri" panose="020F0502020204030204" pitchFamily="34" charset="0"/>
                <a:ea typeface="Cambria" panose="02040503050406030204" pitchFamily="18" charset="0"/>
                <a:cs typeface="Calibri" panose="020F0502020204030204" pitchFamily="34" charset="0"/>
              </a:rPr>
              <a:t>Uspesifisert emfysem</a:t>
            </a:r>
          </a:p>
          <a:p>
            <a:pPr lvl="1"/>
            <a:r>
              <a:rPr lang="nb-NO" dirty="0" smtClean="0">
                <a:latin typeface="Calibri" panose="020F0502020204030204" pitchFamily="34" charset="0"/>
                <a:ea typeface="Cambria" panose="02040503050406030204" pitchFamily="18" charset="0"/>
                <a:cs typeface="Calibri" panose="020F0502020204030204" pitchFamily="34" charset="0"/>
              </a:rPr>
              <a:t>DIA type 2, med kommentar innlagt med </a:t>
            </a:r>
            <a:r>
              <a:rPr lang="nb-NO" dirty="0" err="1" smtClean="0">
                <a:latin typeface="Calibri" panose="020F0502020204030204" pitchFamily="34" charset="0"/>
                <a:ea typeface="Cambria" panose="02040503050406030204" pitchFamily="18" charset="0"/>
                <a:cs typeface="Calibri" panose="020F0502020204030204" pitchFamily="34" charset="0"/>
              </a:rPr>
              <a:t>ketoacidose</a:t>
            </a:r>
            <a:r>
              <a:rPr lang="nb-NO" dirty="0" smtClean="0">
                <a:latin typeface="Calibri" panose="020F0502020204030204" pitchFamily="34" charset="0"/>
                <a:ea typeface="Cambria" panose="02040503050406030204" pitchFamily="18" charset="0"/>
                <a:cs typeface="Calibri" panose="020F0502020204030204" pitchFamily="34" charset="0"/>
              </a:rPr>
              <a:t>, </a:t>
            </a:r>
            <a:r>
              <a:rPr lang="nb-NO" dirty="0" err="1" smtClean="0">
                <a:latin typeface="Calibri" panose="020F0502020204030204" pitchFamily="34" charset="0"/>
                <a:ea typeface="Cambria" panose="02040503050406030204" pitchFamily="18" charset="0"/>
                <a:cs typeface="Calibri" panose="020F0502020204030204" pitchFamily="34" charset="0"/>
              </a:rPr>
              <a:t>hjerte-og</a:t>
            </a:r>
            <a:r>
              <a:rPr lang="nb-NO" dirty="0" smtClean="0">
                <a:latin typeface="Calibri" panose="020F0502020204030204" pitchFamily="34" charset="0"/>
                <a:ea typeface="Cambria" panose="02040503050406030204" pitchFamily="18" charset="0"/>
                <a:cs typeface="Calibri" panose="020F0502020204030204" pitchFamily="34" charset="0"/>
              </a:rPr>
              <a:t> resp. stans (…årstall)</a:t>
            </a:r>
          </a:p>
          <a:p>
            <a:r>
              <a:rPr lang="nb-NO" dirty="0" smtClean="0">
                <a:latin typeface="Calibri" panose="020F0502020204030204" pitchFamily="34" charset="0"/>
                <a:ea typeface="Cambria" panose="02040503050406030204" pitchFamily="18" charset="0"/>
                <a:cs typeface="Calibri" panose="020F0502020204030204" pitchFamily="34" charset="0"/>
              </a:rPr>
              <a:t>Lagt inn kriteriet H.06.01 (Transport direkte til sykehus, mulig alvorlig tilstand)</a:t>
            </a:r>
          </a:p>
          <a:p>
            <a:r>
              <a:rPr lang="nb-NO" dirty="0" smtClean="0">
                <a:latin typeface="Calibri" panose="020F0502020204030204" pitchFamily="34" charset="0"/>
                <a:ea typeface="Cambria" panose="02040503050406030204" pitchFamily="18" charset="0"/>
                <a:cs typeface="Calibri" panose="020F0502020204030204" pitchFamily="34" charset="0"/>
              </a:rPr>
              <a:t>Type hendelse: Formidling sykehusinnleggelse.</a:t>
            </a:r>
          </a:p>
          <a:p>
            <a:r>
              <a:rPr lang="nb-NO" dirty="0" smtClean="0">
                <a:latin typeface="Calibri" panose="020F0502020204030204" pitchFamily="34" charset="0"/>
                <a:ea typeface="Cambria" panose="02040503050406030204" pitchFamily="18" charset="0"/>
                <a:cs typeface="Calibri" panose="020F0502020204030204" pitchFamily="34" charset="0"/>
              </a:rPr>
              <a:t>Ambulansetiltak, og leveringssted: ST Skien</a:t>
            </a:r>
          </a:p>
          <a:p>
            <a:pPr marL="457200" lvl="1"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3250277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Hva skjedde etter meldingsmottak?</a:t>
            </a:r>
            <a:endParaRPr lang="nb-NO" dirty="0"/>
          </a:p>
        </p:txBody>
      </p:sp>
      <p:sp>
        <p:nvSpPr>
          <p:cNvPr id="3" name="Plassholder for innhold 2"/>
          <p:cNvSpPr>
            <a:spLocks noGrp="1"/>
          </p:cNvSpPr>
          <p:nvPr>
            <p:ph idx="1"/>
          </p:nvPr>
        </p:nvSpPr>
        <p:spPr>
          <a:xfrm>
            <a:off x="838200" y="1286637"/>
            <a:ext cx="8534400" cy="4757547"/>
          </a:xfrm>
        </p:spPr>
        <p:txBody>
          <a:bodyPr>
            <a:normAutofit fontScale="92500" lnSpcReduction="20000"/>
          </a:bodyPr>
          <a:lstStyle/>
          <a:p>
            <a:r>
              <a:rPr lang="nb-NO" dirty="0">
                <a:latin typeface="Calibri" panose="020F0502020204030204" pitchFamily="34" charset="0"/>
                <a:ea typeface="Cambria" panose="02040503050406030204" pitchFamily="18" charset="0"/>
                <a:cs typeface="Calibri" panose="020F0502020204030204" pitchFamily="34" charset="0"/>
              </a:rPr>
              <a:t>RK varsler ut ambulanse på gul hastegrad, kjøreretning (ikke uttalt problemstilling</a:t>
            </a:r>
            <a:r>
              <a:rPr lang="nb-NO" dirty="0" smtClean="0">
                <a:latin typeface="Calibri" panose="020F0502020204030204" pitchFamily="34" charset="0"/>
                <a:ea typeface="Cambria" panose="02040503050406030204" pitchFamily="18" charset="0"/>
                <a:cs typeface="Calibri" panose="020F0502020204030204" pitchFamily="34" charset="0"/>
              </a:rPr>
              <a:t>).</a:t>
            </a:r>
          </a:p>
          <a:p>
            <a:r>
              <a:rPr lang="nb-NO" dirty="0" smtClean="0">
                <a:latin typeface="Calibri" panose="020F0502020204030204" pitchFamily="34" charset="0"/>
                <a:ea typeface="Cambria" panose="02040503050406030204" pitchFamily="18" charset="0"/>
                <a:cs typeface="Calibri" panose="020F0502020204030204" pitchFamily="34" charset="0"/>
              </a:rPr>
              <a:t>Ambulanse kjører ut på gul hastegrad</a:t>
            </a:r>
          </a:p>
          <a:p>
            <a:r>
              <a:rPr lang="nb-NO" dirty="0">
                <a:latin typeface="Calibri" panose="020F0502020204030204" pitchFamily="34" charset="0"/>
                <a:ea typeface="Cambria" panose="02040503050406030204" pitchFamily="18" charset="0"/>
                <a:cs typeface="Calibri" panose="020F0502020204030204" pitchFamily="34" charset="0"/>
              </a:rPr>
              <a:t>25 min. etter ankomst pasient, melder </a:t>
            </a:r>
            <a:r>
              <a:rPr lang="nb-NO" dirty="0" err="1">
                <a:latin typeface="Calibri" panose="020F0502020204030204" pitchFamily="34" charset="0"/>
                <a:ea typeface="Cambria" panose="02040503050406030204" pitchFamily="18" charset="0"/>
                <a:cs typeface="Calibri" panose="020F0502020204030204" pitchFamily="34" charset="0"/>
              </a:rPr>
              <a:t>ambu</a:t>
            </a:r>
            <a:r>
              <a:rPr lang="nb-NO" dirty="0">
                <a:latin typeface="Calibri" panose="020F0502020204030204" pitchFamily="34" charset="0"/>
                <a:ea typeface="Cambria" panose="02040503050406030204" pitchFamily="18" charset="0"/>
                <a:cs typeface="Calibri" panose="020F0502020204030204" pitchFamily="34" charset="0"/>
              </a:rPr>
              <a:t>. i SK 2 at de kjører Kragerø LV, og at AMK skal endre leveringssted</a:t>
            </a:r>
            <a:r>
              <a:rPr lang="nb-NO" dirty="0" smtClean="0">
                <a:latin typeface="Calibri" panose="020F0502020204030204" pitchFamily="34" charset="0"/>
                <a:ea typeface="Cambria" panose="02040503050406030204" pitchFamily="18" charset="0"/>
                <a:cs typeface="Calibri" panose="020F0502020204030204" pitchFamily="34" charset="0"/>
              </a:rPr>
              <a:t>.</a:t>
            </a:r>
          </a:p>
          <a:p>
            <a:r>
              <a:rPr lang="nb-NO" dirty="0" smtClean="0">
                <a:latin typeface="Calibri" panose="020F0502020204030204" pitchFamily="34" charset="0"/>
                <a:ea typeface="Cambria" panose="02040503050406030204" pitchFamily="18" charset="0"/>
                <a:cs typeface="Calibri" panose="020F0502020204030204" pitchFamily="34" charset="0"/>
              </a:rPr>
              <a:t>RK melder mottatt, og endrer leveringssted til LV</a:t>
            </a:r>
          </a:p>
          <a:p>
            <a:pPr marL="0" indent="0">
              <a:buNone/>
            </a:pPr>
            <a:endParaRPr lang="nb-NO" dirty="0" smtClean="0">
              <a:latin typeface="Calibri" panose="020F0502020204030204" pitchFamily="34" charset="0"/>
              <a:ea typeface="Cambria" panose="02040503050406030204" pitchFamily="18" charset="0"/>
              <a:cs typeface="Calibri" panose="020F0502020204030204" pitchFamily="34" charset="0"/>
            </a:endParaRPr>
          </a:p>
          <a:p>
            <a:pPr marL="0" indent="0">
              <a:buNone/>
            </a:pPr>
            <a:r>
              <a:rPr lang="nb-NO" dirty="0" smtClean="0">
                <a:latin typeface="Calibri" panose="020F0502020204030204" pitchFamily="34" charset="0"/>
                <a:ea typeface="Cambria" panose="02040503050406030204" pitchFamily="18" charset="0"/>
                <a:cs typeface="Calibri" panose="020F0502020204030204" pitchFamily="34" charset="0"/>
              </a:rPr>
              <a:t>Ca. en halv time etter levering på Legevakt melder ambulanse i SK2 at de skal kjøre pasienten hjem igjen. </a:t>
            </a:r>
          </a:p>
          <a:p>
            <a:pPr marL="0" indent="0">
              <a:buNone/>
            </a:pPr>
            <a:endParaRPr lang="nb-NO" dirty="0" smtClean="0">
              <a:latin typeface="Calibri" panose="020F0502020204030204" pitchFamily="34" charset="0"/>
              <a:ea typeface="Cambria" panose="02040503050406030204" pitchFamily="18" charset="0"/>
              <a:cs typeface="Calibri" panose="020F0502020204030204" pitchFamily="34" charset="0"/>
            </a:endParaRPr>
          </a:p>
          <a:p>
            <a:pPr marL="0" indent="0">
              <a:buNone/>
            </a:pPr>
            <a:r>
              <a:rPr lang="nb-NO" dirty="0" smtClean="0">
                <a:latin typeface="Calibri" panose="020F0502020204030204" pitchFamily="34" charset="0"/>
                <a:ea typeface="Cambria" panose="02040503050406030204" pitchFamily="18" charset="0"/>
                <a:cs typeface="Calibri" panose="020F0502020204030204" pitchFamily="34" charset="0"/>
              </a:rPr>
              <a:t>RK snur AMIS hendelsen, og legger inn hjemkjøring til hjemadresse med riktig kriterienummer. </a:t>
            </a:r>
          </a:p>
          <a:p>
            <a:pPr marL="457200" lvl="1"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2092142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Potensielle kilder til at dette ble et avvik?</a:t>
            </a:r>
            <a:endParaRPr lang="nb-NO" dirty="0"/>
          </a:p>
        </p:txBody>
      </p:sp>
      <p:sp>
        <p:nvSpPr>
          <p:cNvPr id="3" name="Plassholder for innhold 2"/>
          <p:cNvSpPr>
            <a:spLocks noGrp="1"/>
          </p:cNvSpPr>
          <p:nvPr>
            <p:ph idx="1"/>
          </p:nvPr>
        </p:nvSpPr>
        <p:spPr>
          <a:xfrm>
            <a:off x="838200" y="1286637"/>
            <a:ext cx="8534400" cy="4757547"/>
          </a:xfrm>
        </p:spPr>
        <p:txBody>
          <a:bodyPr>
            <a:normAutofit/>
          </a:bodyPr>
          <a:lstStyle/>
          <a:p>
            <a:pPr marL="457200" lvl="1"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4" name="Bilde 3"/>
          <p:cNvPicPr>
            <a:picLocks noChangeAspect="1"/>
          </p:cNvPicPr>
          <p:nvPr/>
        </p:nvPicPr>
        <p:blipFill>
          <a:blip r:embed="rId3"/>
          <a:stretch>
            <a:fillRect/>
          </a:stretch>
        </p:blipFill>
        <p:spPr>
          <a:xfrm>
            <a:off x="1002792" y="1770916"/>
            <a:ext cx="5032704" cy="3508376"/>
          </a:xfrm>
          <a:prstGeom prst="rect">
            <a:avLst/>
          </a:prstGeom>
        </p:spPr>
      </p:pic>
      <p:sp>
        <p:nvSpPr>
          <p:cNvPr id="6" name="Rektangel 5"/>
          <p:cNvSpPr/>
          <p:nvPr/>
        </p:nvSpPr>
        <p:spPr>
          <a:xfrm>
            <a:off x="6501384" y="2276856"/>
            <a:ext cx="4965192" cy="923330"/>
          </a:xfrm>
          <a:prstGeom prst="rect">
            <a:avLst/>
          </a:prstGeom>
        </p:spPr>
        <p:txBody>
          <a:bodyPr wrap="square">
            <a:spAutoFit/>
          </a:bodyPr>
          <a:lstStyle/>
          <a:p>
            <a:r>
              <a:rPr lang="nb-NO" dirty="0">
                <a:latin typeface="Calibri" panose="020F0502020204030204" pitchFamily="34" charset="0"/>
                <a:ea typeface="Cambria" panose="02040503050406030204" pitchFamily="18" charset="0"/>
                <a:cs typeface="Calibri" panose="020F0502020204030204" pitchFamily="34" charset="0"/>
              </a:rPr>
              <a:t>Ambulansen kjørte pasient til legevakten i Kragerø, deretter sendt hjem, hvorpå han blir funnet død i sitt hjem etter 6 døgn.</a:t>
            </a:r>
          </a:p>
        </p:txBody>
      </p:sp>
    </p:spTree>
    <p:extLst>
      <p:ext uri="{BB962C8B-B14F-4D97-AF65-F5344CB8AC3E}">
        <p14:creationId xmlns:p14="http://schemas.microsoft.com/office/powerpoint/2010/main" val="231109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Kilder til avviket</a:t>
            </a:r>
            <a:endParaRPr lang="nb-NO" dirty="0"/>
          </a:p>
        </p:txBody>
      </p:sp>
      <p:sp>
        <p:nvSpPr>
          <p:cNvPr id="3" name="Plassholder for innhold 2"/>
          <p:cNvSpPr>
            <a:spLocks noGrp="1"/>
          </p:cNvSpPr>
          <p:nvPr>
            <p:ph idx="1"/>
          </p:nvPr>
        </p:nvSpPr>
        <p:spPr>
          <a:xfrm>
            <a:off x="838200" y="1286637"/>
            <a:ext cx="8534400" cy="4757547"/>
          </a:xfrm>
        </p:spPr>
        <p:txBody>
          <a:bodyPr>
            <a:normAutofit fontScale="77500" lnSpcReduction="20000"/>
          </a:bodyPr>
          <a:lstStyle/>
          <a:p>
            <a:r>
              <a:rPr lang="nb-NO" dirty="0" smtClean="0">
                <a:latin typeface="Calibri" panose="020F0502020204030204" pitchFamily="34" charset="0"/>
                <a:ea typeface="Cambria" panose="02040503050406030204" pitchFamily="18" charset="0"/>
                <a:cs typeface="Calibri" panose="020F0502020204030204" pitchFamily="34" charset="0"/>
              </a:rPr>
              <a:t>Legesekretær som bestiller </a:t>
            </a:r>
            <a:r>
              <a:rPr lang="nb-NO" dirty="0" err="1" smtClean="0">
                <a:latin typeface="Calibri" panose="020F0502020204030204" pitchFamily="34" charset="0"/>
                <a:ea typeface="Cambria" panose="02040503050406030204" pitchFamily="18" charset="0"/>
                <a:cs typeface="Calibri" panose="020F0502020204030204" pitchFamily="34" charset="0"/>
              </a:rPr>
              <a:t>ambu</a:t>
            </a:r>
            <a:r>
              <a:rPr lang="nb-NO" dirty="0" smtClean="0">
                <a:latin typeface="Calibri" panose="020F0502020204030204" pitchFamily="34" charset="0"/>
                <a:ea typeface="Cambria" panose="02040503050406030204" pitchFamily="18" charset="0"/>
                <a:cs typeface="Calibri" panose="020F0502020204030204" pitchFamily="34" charset="0"/>
              </a:rPr>
              <a:t>. er av oppfatning om at AMK forstår bestillingen om at pasient skal kjøres direkte til </a:t>
            </a:r>
            <a:r>
              <a:rPr lang="nb-NO" dirty="0" err="1" smtClean="0">
                <a:latin typeface="Calibri" panose="020F0502020204030204" pitchFamily="34" charset="0"/>
                <a:ea typeface="Cambria" panose="02040503050406030204" pitchFamily="18" charset="0"/>
                <a:cs typeface="Calibri" panose="020F0502020204030204" pitchFamily="34" charset="0"/>
              </a:rPr>
              <a:t>s.hus</a:t>
            </a:r>
            <a:r>
              <a:rPr lang="nb-NO" dirty="0" smtClean="0">
                <a:latin typeface="Calibri" panose="020F0502020204030204" pitchFamily="34" charset="0"/>
                <a:ea typeface="Cambria" panose="02040503050406030204" pitchFamily="18" charset="0"/>
                <a:cs typeface="Calibri" panose="020F0502020204030204" pitchFamily="34" charset="0"/>
              </a:rPr>
              <a:t>.</a:t>
            </a:r>
          </a:p>
          <a:p>
            <a:r>
              <a:rPr lang="nb-NO" dirty="0" smtClean="0">
                <a:latin typeface="Calibri" panose="020F0502020204030204" pitchFamily="34" charset="0"/>
                <a:ea typeface="Cambria" panose="02040503050406030204" pitchFamily="18" charset="0"/>
                <a:cs typeface="Calibri" panose="020F0502020204030204" pitchFamily="34" charset="0"/>
              </a:rPr>
              <a:t>Pårørende fikk telefon fra hjemmesykepleie om at pas. skulle legges inn på sykehus.</a:t>
            </a:r>
          </a:p>
          <a:p>
            <a:r>
              <a:rPr lang="nb-NO" dirty="0" smtClean="0">
                <a:latin typeface="Calibri" panose="020F0502020204030204" pitchFamily="34" charset="0"/>
                <a:ea typeface="Cambria" panose="02040503050406030204" pitchFamily="18" charset="0"/>
                <a:cs typeface="Calibri" panose="020F0502020204030204" pitchFamily="34" charset="0"/>
              </a:rPr>
              <a:t>Fastlege skrev ø. hjelpshenvisning og avtalte innleggelse med lege på STHF. Det kan ikke bekreftes at det er blitt gitt telefonisk beskjed mellom fastlege og ak. mottak om at pasienten kommer.</a:t>
            </a:r>
          </a:p>
          <a:p>
            <a:r>
              <a:rPr lang="nb-NO" dirty="0" smtClean="0">
                <a:latin typeface="Calibri" panose="020F0502020204030204" pitchFamily="34" charset="0"/>
                <a:ea typeface="Cambria" panose="02040503050406030204" pitchFamily="18" charset="0"/>
                <a:cs typeface="Calibri" panose="020F0502020204030204" pitchFamily="34" charset="0"/>
              </a:rPr>
              <a:t>Når </a:t>
            </a:r>
            <a:r>
              <a:rPr lang="nb-NO" dirty="0" err="1" smtClean="0">
                <a:latin typeface="Calibri" panose="020F0502020204030204" pitchFamily="34" charset="0"/>
                <a:ea typeface="Cambria" panose="02040503050406030204" pitchFamily="18" charset="0"/>
                <a:cs typeface="Calibri" panose="020F0502020204030204" pitchFamily="34" charset="0"/>
              </a:rPr>
              <a:t>ambu</a:t>
            </a:r>
            <a:r>
              <a:rPr lang="nb-NO" dirty="0" smtClean="0">
                <a:latin typeface="Calibri" panose="020F0502020204030204" pitchFamily="34" charset="0"/>
                <a:ea typeface="Cambria" panose="02040503050406030204" pitchFamily="18" charset="0"/>
                <a:cs typeface="Calibri" panose="020F0502020204030204" pitchFamily="34" charset="0"/>
              </a:rPr>
              <a:t>. ankommer pas. er han alene og gir inntrykk av å ikke forstå hvorfor </a:t>
            </a:r>
            <a:r>
              <a:rPr lang="nb-NO" dirty="0" err="1" smtClean="0">
                <a:latin typeface="Calibri" panose="020F0502020204030204" pitchFamily="34" charset="0"/>
                <a:ea typeface="Cambria" panose="02040503050406030204" pitchFamily="18" charset="0"/>
                <a:cs typeface="Calibri" panose="020F0502020204030204" pitchFamily="34" charset="0"/>
              </a:rPr>
              <a:t>ambu</a:t>
            </a:r>
            <a:r>
              <a:rPr lang="nb-NO" dirty="0" smtClean="0">
                <a:latin typeface="Calibri" panose="020F0502020204030204" pitchFamily="34" charset="0"/>
                <a:ea typeface="Cambria" panose="02040503050406030204" pitchFamily="18" charset="0"/>
                <a:cs typeface="Calibri" panose="020F0502020204030204" pitchFamily="34" charset="0"/>
              </a:rPr>
              <a:t>. er kommet. Det ligger ikke akuttskjema fremme. På bakgrunn av pasientens KOLS vurderer </a:t>
            </a:r>
            <a:r>
              <a:rPr lang="nb-NO" dirty="0" err="1" smtClean="0">
                <a:latin typeface="Calibri" panose="020F0502020204030204" pitchFamily="34" charset="0"/>
                <a:ea typeface="Cambria" panose="02040503050406030204" pitchFamily="18" charset="0"/>
                <a:cs typeface="Calibri" panose="020F0502020204030204" pitchFamily="34" charset="0"/>
              </a:rPr>
              <a:t>ambu.personell</a:t>
            </a:r>
            <a:r>
              <a:rPr lang="nb-NO" dirty="0" smtClean="0">
                <a:latin typeface="Calibri" panose="020F0502020204030204" pitchFamily="34" charset="0"/>
                <a:ea typeface="Cambria" panose="02040503050406030204" pitchFamily="18" charset="0"/>
                <a:cs typeface="Calibri" panose="020F0502020204030204" pitchFamily="34" charset="0"/>
              </a:rPr>
              <a:t> det som hensiktsmessig med undersøkelse av lege hos LV.  Ambulanse </a:t>
            </a:r>
            <a:r>
              <a:rPr lang="nb-NO" dirty="0">
                <a:latin typeface="Calibri" panose="020F0502020204030204" pitchFamily="34" charset="0"/>
                <a:ea typeface="Cambria" panose="02040503050406030204" pitchFamily="18" charset="0"/>
                <a:cs typeface="Calibri" panose="020F0502020204030204" pitchFamily="34" charset="0"/>
              </a:rPr>
              <a:t>konfererer ikke med hverken AMK eller lege før deres beslutning om endring av leveringssted. </a:t>
            </a:r>
            <a:endParaRPr lang="nb-NO" dirty="0" smtClean="0">
              <a:latin typeface="Calibri" panose="020F0502020204030204" pitchFamily="34" charset="0"/>
              <a:ea typeface="Cambria" panose="02040503050406030204" pitchFamily="18" charset="0"/>
              <a:cs typeface="Calibri" panose="020F0502020204030204" pitchFamily="34" charset="0"/>
            </a:endParaRPr>
          </a:p>
          <a:p>
            <a:r>
              <a:rPr lang="nb-NO" dirty="0" smtClean="0">
                <a:latin typeface="Calibri" panose="020F0502020204030204" pitchFamily="34" charset="0"/>
                <a:ea typeface="Cambria" panose="02040503050406030204" pitchFamily="18" charset="0"/>
                <a:cs typeface="Calibri" panose="020F0502020204030204" pitchFamily="34" charset="0"/>
              </a:rPr>
              <a:t>Ambulansepersonell har informert at de ikke leser hele problemfeltet i AMIS</a:t>
            </a:r>
          </a:p>
          <a:p>
            <a:r>
              <a:rPr lang="nb-NO" dirty="0" smtClean="0">
                <a:latin typeface="Calibri" panose="020F0502020204030204" pitchFamily="34" charset="0"/>
                <a:ea typeface="Cambria" panose="02040503050406030204" pitchFamily="18" charset="0"/>
                <a:cs typeface="Calibri" panose="020F0502020204030204" pitchFamily="34" charset="0"/>
              </a:rPr>
              <a:t>Når AMK endrer leveringssted, bortfaller informasjon fra akuttmottaksmodul.</a:t>
            </a:r>
          </a:p>
          <a:p>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latin typeface="Calibri" panose="020F0502020204030204" pitchFamily="34" charset="0"/>
              <a:ea typeface="Cambria" panose="02040503050406030204" pitchFamily="18" charset="0"/>
              <a:cs typeface="Calibri" panose="020F0502020204030204" pitchFamily="34" charset="0"/>
            </a:endParaRPr>
          </a:p>
          <a:p>
            <a:pPr marL="457200" lvl="1"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966239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Forts.: Kilder til avviket</a:t>
            </a:r>
            <a:endParaRPr lang="nb-NO" dirty="0"/>
          </a:p>
        </p:txBody>
      </p:sp>
      <p:sp>
        <p:nvSpPr>
          <p:cNvPr id="3" name="Plassholder for innhold 2"/>
          <p:cNvSpPr>
            <a:spLocks noGrp="1"/>
          </p:cNvSpPr>
          <p:nvPr>
            <p:ph idx="1"/>
          </p:nvPr>
        </p:nvSpPr>
        <p:spPr>
          <a:xfrm>
            <a:off x="838200" y="1286637"/>
            <a:ext cx="8534400" cy="4757547"/>
          </a:xfrm>
        </p:spPr>
        <p:txBody>
          <a:bodyPr>
            <a:normAutofit fontScale="85000" lnSpcReduction="20000"/>
          </a:bodyPr>
          <a:lstStyle/>
          <a:p>
            <a:r>
              <a:rPr lang="nb-NO" dirty="0" smtClean="0">
                <a:latin typeface="Calibri" panose="020F0502020204030204" pitchFamily="34" charset="0"/>
                <a:ea typeface="Cambria" panose="02040503050406030204" pitchFamily="18" charset="0"/>
                <a:cs typeface="Calibri" panose="020F0502020204030204" pitchFamily="34" charset="0"/>
              </a:rPr>
              <a:t>Når </a:t>
            </a:r>
            <a:r>
              <a:rPr lang="nb-NO" dirty="0" err="1" smtClean="0">
                <a:latin typeface="Calibri" panose="020F0502020204030204" pitchFamily="34" charset="0"/>
                <a:ea typeface="Cambria" panose="02040503050406030204" pitchFamily="18" charset="0"/>
                <a:cs typeface="Calibri" panose="020F0502020204030204" pitchFamily="34" charset="0"/>
              </a:rPr>
              <a:t>ambu</a:t>
            </a:r>
            <a:r>
              <a:rPr lang="nb-NO" dirty="0" smtClean="0">
                <a:latin typeface="Calibri" panose="020F0502020204030204" pitchFamily="34" charset="0"/>
                <a:ea typeface="Cambria" panose="02040503050406030204" pitchFamily="18" charset="0"/>
                <a:cs typeface="Calibri" panose="020F0502020204030204" pitchFamily="34" charset="0"/>
              </a:rPr>
              <a:t>. melder LV oppfattes det som at </a:t>
            </a:r>
            <a:r>
              <a:rPr lang="nb-NO" dirty="0" err="1" smtClean="0">
                <a:latin typeface="Calibri" panose="020F0502020204030204" pitchFamily="34" charset="0"/>
                <a:ea typeface="Cambria" panose="02040503050406030204" pitchFamily="18" charset="0"/>
                <a:cs typeface="Calibri" panose="020F0502020204030204" pitchFamily="34" charset="0"/>
              </a:rPr>
              <a:t>ambu.personell</a:t>
            </a:r>
            <a:r>
              <a:rPr lang="nb-NO" dirty="0" smtClean="0">
                <a:latin typeface="Calibri" panose="020F0502020204030204" pitchFamily="34" charset="0"/>
                <a:ea typeface="Cambria" panose="02040503050406030204" pitchFamily="18" charset="0"/>
                <a:cs typeface="Calibri" panose="020F0502020204030204" pitchFamily="34" charset="0"/>
              </a:rPr>
              <a:t> har mottatt en bekymring fra </a:t>
            </a:r>
            <a:r>
              <a:rPr lang="nb-NO" dirty="0" err="1" smtClean="0">
                <a:latin typeface="Calibri" panose="020F0502020204030204" pitchFamily="34" charset="0"/>
                <a:ea typeface="Cambria" panose="02040503050406030204" pitchFamily="18" charset="0"/>
                <a:cs typeface="Calibri" panose="020F0502020204030204" pitchFamily="34" charset="0"/>
              </a:rPr>
              <a:t>hjspl</a:t>
            </a:r>
            <a:r>
              <a:rPr lang="nb-NO" dirty="0" smtClean="0">
                <a:latin typeface="Calibri" panose="020F0502020204030204" pitchFamily="34" charset="0"/>
                <a:ea typeface="Cambria" panose="02040503050406030204" pitchFamily="18" charset="0"/>
                <a:cs typeface="Calibri" panose="020F0502020204030204" pitchFamily="34" charset="0"/>
              </a:rPr>
              <a:t>. og at </a:t>
            </a:r>
            <a:r>
              <a:rPr lang="nb-NO" dirty="0" err="1" smtClean="0">
                <a:latin typeface="Calibri" panose="020F0502020204030204" pitchFamily="34" charset="0"/>
                <a:ea typeface="Cambria" panose="02040503050406030204" pitchFamily="18" charset="0"/>
                <a:cs typeface="Calibri" panose="020F0502020204030204" pitchFamily="34" charset="0"/>
              </a:rPr>
              <a:t>ambu</a:t>
            </a:r>
            <a:r>
              <a:rPr lang="nb-NO" dirty="0" smtClean="0">
                <a:latin typeface="Calibri" panose="020F0502020204030204" pitchFamily="34" charset="0"/>
                <a:ea typeface="Cambria" panose="02040503050406030204" pitchFamily="18" charset="0"/>
                <a:cs typeface="Calibri" panose="020F0502020204030204" pitchFamily="34" charset="0"/>
              </a:rPr>
              <a:t>. dermed holdt kontakt med </a:t>
            </a:r>
            <a:r>
              <a:rPr lang="nb-NO" dirty="0" err="1" smtClean="0">
                <a:latin typeface="Calibri" panose="020F0502020204030204" pitchFamily="34" charset="0"/>
                <a:ea typeface="Cambria" panose="02040503050406030204" pitchFamily="18" charset="0"/>
                <a:cs typeface="Calibri" panose="020F0502020204030204" pitchFamily="34" charset="0"/>
              </a:rPr>
              <a:t>hjspl</a:t>
            </a:r>
            <a:r>
              <a:rPr lang="nb-NO" dirty="0" smtClean="0">
                <a:latin typeface="Calibri" panose="020F0502020204030204" pitchFamily="34" charset="0"/>
                <a:ea typeface="Cambria" panose="02040503050406030204" pitchFamily="18" charset="0"/>
                <a:cs typeface="Calibri" panose="020F0502020204030204" pitchFamily="34" charset="0"/>
              </a:rPr>
              <a:t>. DIA ble nevnt, men ikke problematisert. Tidspunktet for innmelding var i overlapping (heller ikke lydlogget).</a:t>
            </a:r>
          </a:p>
          <a:p>
            <a:r>
              <a:rPr lang="nb-NO" dirty="0" smtClean="0">
                <a:latin typeface="Calibri" panose="020F0502020204030204" pitchFamily="34" charset="0"/>
                <a:ea typeface="Cambria" panose="02040503050406030204" pitchFamily="18" charset="0"/>
                <a:cs typeface="Calibri" panose="020F0502020204030204" pitchFamily="34" charset="0"/>
              </a:rPr>
              <a:t>LV lege kjenner ikke til fastlegens henvisning, kun informasjon fra ambulansepersonell. </a:t>
            </a:r>
          </a:p>
          <a:p>
            <a:r>
              <a:rPr lang="nb-NO" dirty="0" smtClean="0">
                <a:latin typeface="Calibri" panose="020F0502020204030204" pitchFamily="34" charset="0"/>
                <a:ea typeface="Cambria" panose="02040503050406030204" pitchFamily="18" charset="0"/>
                <a:cs typeface="Calibri" panose="020F0502020204030204" pitchFamily="34" charset="0"/>
              </a:rPr>
              <a:t>Fra LV journal siste år er ikke diabetes omtalt. Tidligere henvendelser har vært relatert til KOLS. LV lege har fokus på respirasjon, oppfatter det ikke som alvorlig syk og ordinerer forstøver. (Temp 38,4, økende CRP).</a:t>
            </a:r>
          </a:p>
          <a:p>
            <a:r>
              <a:rPr lang="nb-NO" dirty="0">
                <a:latin typeface="Calibri" panose="020F0502020204030204" pitchFamily="34" charset="0"/>
                <a:ea typeface="Cambria" panose="02040503050406030204" pitchFamily="18" charset="0"/>
                <a:cs typeface="Calibri" panose="020F0502020204030204" pitchFamily="34" charset="0"/>
              </a:rPr>
              <a:t>KJ er tilgjengelig også for LV, men den ble ikke brukt</a:t>
            </a:r>
            <a:r>
              <a:rPr lang="nb-NO" dirty="0" smtClean="0">
                <a:latin typeface="Calibri" panose="020F0502020204030204" pitchFamily="34" charset="0"/>
                <a:ea typeface="Cambria" panose="02040503050406030204" pitchFamily="18" charset="0"/>
                <a:cs typeface="Calibri" panose="020F0502020204030204" pitchFamily="34" charset="0"/>
              </a:rPr>
              <a:t>.</a:t>
            </a:r>
          </a:p>
          <a:p>
            <a:r>
              <a:rPr lang="nb-NO" dirty="0" smtClean="0">
                <a:latin typeface="Calibri" panose="020F0502020204030204" pitchFamily="34" charset="0"/>
                <a:ea typeface="Cambria" panose="02040503050406030204" pitchFamily="18" charset="0"/>
                <a:cs typeface="Calibri" panose="020F0502020204030204" pitchFamily="34" charset="0"/>
              </a:rPr>
              <a:t>Det besluttes å sende pasienten hjem. Pasienten ønsker heller ikke innleggelse. LV lege har informert at ambulansepersonellet var enig i beslutning om å sende pas. hjem.</a:t>
            </a:r>
          </a:p>
          <a:p>
            <a:pPr marL="0"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latin typeface="Calibri" panose="020F0502020204030204" pitchFamily="34" charset="0"/>
              <a:ea typeface="Cambria" panose="02040503050406030204" pitchFamily="18" charset="0"/>
              <a:cs typeface="Calibri" panose="020F0502020204030204" pitchFamily="34" charset="0"/>
            </a:endParaRPr>
          </a:p>
          <a:p>
            <a:pPr marL="457200" lvl="1" indent="0">
              <a:buNone/>
            </a:pPr>
            <a:endParaRPr lang="nb-NO"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nb-NO" dirty="0" smtClean="0"/>
          </a:p>
          <a:p>
            <a:pPr marL="457200" lvl="1" indent="0">
              <a:buNone/>
            </a:pPr>
            <a:endParaRPr lang="nb-NO" dirty="0" smtClean="0"/>
          </a:p>
          <a:p>
            <a:pPr marL="457200" lvl="1" indent="0">
              <a:buNone/>
            </a:pPr>
            <a:endParaRPr lang="nb-NO" dirty="0"/>
          </a:p>
          <a:p>
            <a:pPr marL="0" indent="0">
              <a:buNone/>
            </a:pPr>
            <a:endParaRPr lang="nb-NO" b="1" dirty="0"/>
          </a:p>
        </p:txBody>
      </p:sp>
      <p:sp>
        <p:nvSpPr>
          <p:cNvPr id="5" name="AutoShape 2" descr="Betingelse Usikkerhet Frykt - Gratis bilde på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324608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2019 SIV ny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lnSpcReduction="10000"/>
      </a:bodyPr>
      <a:lstStyle>
        <a:defPPr algn="l">
          <a:defRPr dirty="0" smtClean="0"/>
        </a:defPPr>
      </a:lstStyle>
    </a:txDef>
  </a:objectDefaults>
  <a:extraClrSchemeLst/>
  <a:extLst>
    <a:ext uri="{05A4C25C-085E-4340-85A3-A5531E510DB2}">
      <thm15:themeFamily xmlns:thm15="http://schemas.microsoft.com/office/thememl/2012/main" name="2019 SIV ny logo Prehospital klinikk" id="{DCE44AA1-D7FE-4F07-8CCC-CB2A85DDE704}" vid="{2F07D0F5-D9A5-47C6-B6AE-53FE6B8E873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8914</TotalTime>
  <Words>1261</Words>
  <Application>Microsoft Office PowerPoint</Application>
  <PresentationFormat>Widescreen</PresentationFormat>
  <Paragraphs>151</Paragraphs>
  <Slides>14</Slides>
  <Notes>14</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14</vt:i4>
      </vt:variant>
    </vt:vector>
  </HeadingPairs>
  <TitlesOfParts>
    <vt:vector size="18" baseType="lpstr">
      <vt:lpstr>Arial</vt:lpstr>
      <vt:lpstr>Calibri</vt:lpstr>
      <vt:lpstr>Cambria</vt:lpstr>
      <vt:lpstr>2019 SIV ny logo</vt:lpstr>
      <vt:lpstr>Hendelsesanalyse AMK  Vestfold-Telemark  Fagdag AMK </vt:lpstr>
      <vt:lpstr>Kasus, hva legekontoret vet om pasient</vt:lpstr>
      <vt:lpstr>Kasus, fremstilt fra legekontor for innleggelse STHF</vt:lpstr>
      <vt:lpstr>AMK meldingsmottak</vt:lpstr>
      <vt:lpstr>AMIS dokumentasjon</vt:lpstr>
      <vt:lpstr>Hva skjedde etter meldingsmottak?</vt:lpstr>
      <vt:lpstr>Potensielle kilder til at dette ble et avvik?</vt:lpstr>
      <vt:lpstr>Kilder til avviket</vt:lpstr>
      <vt:lpstr>Forts.: Kilder til avviket</vt:lpstr>
      <vt:lpstr>Hva med pårørende?</vt:lpstr>
      <vt:lpstr>Prosedyretillegg for AMK   </vt:lpstr>
      <vt:lpstr>Bliksund, tiltakskort nr. 6938: Mottak av ambulansebestillinger via telefon og AMIS web. </vt:lpstr>
      <vt:lpstr>Oppdatert tiltakskort for ambulansetjenesten STHF, Konsultasjon med lege og valg av destinasjon</vt:lpstr>
      <vt:lpstr>Forts. oppdatert tiltakskort for ambulansetjenesten STHF.</vt:lpstr>
    </vt:vector>
  </TitlesOfParts>
  <Company>Helse Sør-Øst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Nytt Startkort og nytt instruksjonskort Bevisstløs voksen</dc:title>
  <dc:creator>Randi Holmar-Ellefsen</dc:creator>
  <cp:lastModifiedBy>Randi Holmar-Ellefsen</cp:lastModifiedBy>
  <cp:revision>189</cp:revision>
  <cp:lastPrinted>2023-05-30T06:20:06Z</cp:lastPrinted>
  <dcterms:created xsi:type="dcterms:W3CDTF">2022-04-06T10:39:03Z</dcterms:created>
  <dcterms:modified xsi:type="dcterms:W3CDTF">2023-11-06T10:44:45Z</dcterms:modified>
</cp:coreProperties>
</file>